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190" autoAdjust="0"/>
  </p:normalViewPr>
  <p:slideViewPr>
    <p:cSldViewPr>
      <p:cViewPr varScale="1">
        <p:scale>
          <a:sx n="101" d="100"/>
          <a:sy n="101" d="100"/>
        </p:scale>
        <p:origin x="-264" y="-21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694D8B-4E58-4B4B-96AE-29E3F91900B9}" type="datetimeFigureOut">
              <a:rPr lang="en-US" smtClean="0"/>
              <a:pPr/>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B2DB3-96A0-482F-838C-F8593968653E}" type="slidenum">
              <a:rPr lang="en-US" smtClean="0"/>
              <a:pPr/>
              <a:t>‹#›</a:t>
            </a:fld>
            <a:endParaRPr lang="en-US"/>
          </a:p>
        </p:txBody>
      </p:sp>
    </p:spTree>
  </p:cSld>
  <p:clrMapOvr>
    <a:masterClrMapping/>
  </p:clrMapOvr>
  <p:transition spd="slow" advTm="2000">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694D8B-4E58-4B4B-96AE-29E3F91900B9}" type="datetimeFigureOut">
              <a:rPr lang="en-US" smtClean="0"/>
              <a:pPr/>
              <a:t>12/15/2017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8B2DB3-96A0-482F-838C-F8593968653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Tm="2000">
    <p:circl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Users\KIRAN\Downloads\9th%20Wonder%20Kit_181%20BPM.mp3" TargetMode="External"/><Relationship Id="rId1" Type="http://schemas.openxmlformats.org/officeDocument/2006/relationships/audio" Target="file:///C:\Users\KIRAN\Desktop\my%20phone\photos\01%20-%20Emiti%20Hadavidi%20%5bwww.AtoZmp3.in%5d.mp3" TargetMode="Externa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1 - Emiti Hadavidi [www.AtoZmp3.in].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pic>
        <p:nvPicPr>
          <p:cNvPr id="3" name="Picture 2" descr="D:\THE HARVEST (2).jpg"/>
          <p:cNvPicPr/>
          <p:nvPr/>
        </p:nvPicPr>
        <p:blipFill>
          <a:blip r:embed="rId5" cstate="screen"/>
          <a:srcRect/>
          <a:stretch>
            <a:fillRect/>
          </a:stretch>
        </p:blipFill>
        <p:spPr bwMode="auto">
          <a:xfrm>
            <a:off x="1219200" y="-1371600"/>
            <a:ext cx="6524625" cy="9228153"/>
          </a:xfrm>
          <a:prstGeom prst="rect">
            <a:avLst/>
          </a:prstGeom>
          <a:noFill/>
          <a:ln w="9525">
            <a:noFill/>
            <a:miter lim="800000"/>
            <a:headEnd/>
            <a:tailEnd/>
          </a:ln>
        </p:spPr>
      </p:pic>
      <p:pic>
        <p:nvPicPr>
          <p:cNvPr id="4" name="9th Wonder Kit_181 BPM.mp3">
            <a:hlinkClick r:id="" action="ppaction://media"/>
          </p:cNvPr>
          <p:cNvPicPr>
            <a:picLocks noRot="1" noChangeAspect="1"/>
          </p:cNvPicPr>
          <p:nvPr>
            <a:audioFile r:link="rId2"/>
          </p:nvPr>
        </p:nvPicPr>
        <p:blipFill>
          <a:blip r:embed="rId6"/>
          <a:stretch>
            <a:fillRect/>
          </a:stretch>
        </p:blipFill>
        <p:spPr>
          <a:xfrm>
            <a:off x="4419600" y="3276600"/>
            <a:ext cx="304800" cy="304800"/>
          </a:xfrm>
          <a:prstGeom prst="rect">
            <a:avLst/>
          </a:prstGeom>
        </p:spPr>
      </p:pic>
    </p:spTree>
  </p:cSld>
  <p:clrMapOvr>
    <a:masterClrMapping/>
  </p:clrMapOvr>
  <p:transition spd="slow" advTm="20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24484" fill="hold"/>
                                        <p:tgtEl>
                                          <p:spTgt spid="5"/>
                                        </p:tgtEl>
                                      </p:cBhvr>
                                    </p:cmd>
                                  </p:childTnLst>
                                </p:cTn>
                              </p:par>
                            </p:childTnLst>
                          </p:cTn>
                        </p:par>
                      </p:childTnLst>
                    </p:cTn>
                  </p:par>
                </p:childTnLst>
              </p:cTn>
              <p:nextCondLst>
                <p:cond evt="onClick" delay="0">
                  <p:tgtEl>
                    <p:spTgt spid="5"/>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p:cMediaNode vol="80000" numSld="999">
                <p:cTn id="13" repeatCount="indefinite"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9144000" cy="58631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600" b="1" i="0" u="sng" strike="noStrike" cap="none" normalizeH="0" baseline="0" dirty="0" smtClean="0">
                <a:ln>
                  <a:noFill/>
                </a:ln>
                <a:solidFill>
                  <a:srgbClr val="17365D"/>
                </a:solidFill>
                <a:effectLst/>
                <a:latin typeface="Matura MT Script Capitals" pitchFamily="66" charset="0"/>
                <a:ea typeface="Calibri" pitchFamily="34" charset="0"/>
                <a:cs typeface="Times New Roman" pitchFamily="18" charset="0"/>
              </a:rPr>
              <a:t>A Soldier Pains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C00000"/>
                </a:solidFill>
                <a:effectLst/>
                <a:latin typeface="Franklin Gothic Demi Cond" pitchFamily="34" charset="0"/>
                <a:ea typeface="Calibri" pitchFamily="34" charset="0"/>
                <a:cs typeface="Times New Roman" pitchFamily="18" charset="0"/>
              </a:rPr>
              <a:t>If I die in a war zone,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C00000"/>
                </a:solidFill>
                <a:effectLst/>
                <a:latin typeface="Franklin Gothic Demi Cond" pitchFamily="34" charset="0"/>
                <a:ea typeface="Calibri" pitchFamily="34" charset="0"/>
                <a:cs typeface="Times New Roman" pitchFamily="18" charset="0"/>
              </a:rPr>
              <a:t>Box me up and send me home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C00000"/>
                </a:solidFill>
                <a:effectLst/>
                <a:latin typeface="Franklin Gothic Demi Cond" pitchFamily="34" charset="0"/>
                <a:ea typeface="Calibri" pitchFamily="34" charset="0"/>
                <a:cs typeface="Times New Roman" pitchFamily="18" charset="0"/>
              </a:rPr>
              <a:t>Put my medals on my chest,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C00000"/>
                </a:solidFill>
                <a:effectLst/>
                <a:latin typeface="Franklin Gothic Demi Cond" pitchFamily="34" charset="0"/>
                <a:ea typeface="Calibri" pitchFamily="34" charset="0"/>
                <a:cs typeface="Times New Roman" pitchFamily="18" charset="0"/>
              </a:rPr>
              <a:t>Tell my mom I did my best</a:t>
            </a:r>
            <a:r>
              <a:rPr kumimoji="0" lang="en-US" sz="26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Tell my dad not to bow,</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He won</a:t>
            </a:r>
            <a:r>
              <a:rPr kumimoji="0" lang="en-US" sz="2600" b="0" i="0" u="none"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en-US" sz="26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t get any tension from me now,</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Tell my brother to study perfectly,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Keys of my bike will be his permanently,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2060"/>
                </a:solidFill>
                <a:effectLst/>
                <a:latin typeface="Franklin Gothic Demi Cond" pitchFamily="34" charset="0"/>
                <a:ea typeface="Calibri" pitchFamily="34" charset="0"/>
                <a:cs typeface="Times New Roman" pitchFamily="18" charset="0"/>
              </a:rPr>
              <a:t>Tell my sister not to be upset,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2060"/>
                </a:solidFill>
                <a:effectLst/>
                <a:latin typeface="Franklin Gothic Demi Cond" pitchFamily="34" charset="0"/>
                <a:ea typeface="Calibri" pitchFamily="34" charset="0"/>
                <a:cs typeface="Times New Roman" pitchFamily="18" charset="0"/>
              </a:rPr>
              <a:t>Though her bro will not rise after this sunset,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2060"/>
                </a:solidFill>
                <a:effectLst/>
                <a:latin typeface="Franklin Gothic Demi Cond" pitchFamily="34" charset="0"/>
                <a:ea typeface="Calibri" pitchFamily="34" charset="0"/>
                <a:cs typeface="Times New Roman" pitchFamily="18" charset="0"/>
              </a:rPr>
              <a:t>Tell my Love not to cry</a:t>
            </a:r>
            <a:r>
              <a:rPr kumimoji="0" lang="en-US" sz="2600" b="0" i="0" u="none" strike="noStrike" cap="none" normalizeH="0" baseline="0" dirty="0" smtClean="0">
                <a:ln>
                  <a:noFill/>
                </a:ln>
                <a:solidFill>
                  <a:srgbClr val="002060"/>
                </a:solidFill>
                <a:effectLst/>
                <a:latin typeface="Calibri"/>
                <a:ea typeface="Calibri"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BECAUSE I AM A SOLDIER BORN TO DIE</a:t>
            </a:r>
            <a:r>
              <a:rPr kumimoji="0" lang="en-US" sz="2600" b="0"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en-US" sz="26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5" name="Picture 2"/>
          <p:cNvPicPr>
            <a:picLocks noChangeAspect="1" noChangeArrowheads="1"/>
          </p:cNvPicPr>
          <p:nvPr/>
        </p:nvPicPr>
        <p:blipFill>
          <a:blip r:embed="rId2"/>
          <a:srcRect/>
          <a:stretch>
            <a:fillRect/>
          </a:stretch>
        </p:blipFill>
        <p:spPr bwMode="auto">
          <a:xfrm rot="16480484">
            <a:off x="160958" y="6079764"/>
            <a:ext cx="857250" cy="639763"/>
          </a:xfrm>
          <a:prstGeom prst="rect">
            <a:avLst/>
          </a:prstGeom>
          <a:noFill/>
        </p:spPr>
      </p:pic>
      <p:sp>
        <p:nvSpPr>
          <p:cNvPr id="21507" name="Rectangle 3"/>
          <p:cNvSpPr>
            <a:spLocks noChangeArrowheads="1"/>
          </p:cNvSpPr>
          <p:nvPr/>
        </p:nvSpPr>
        <p:spPr bwMode="auto">
          <a:xfrm>
            <a:off x="0" y="1314450"/>
            <a:ext cx="5961888" cy="7694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09550" algn="l"/>
                <a:tab pos="3400425" algn="ctr"/>
              </a:tabLst>
            </a:pPr>
            <a:r>
              <a:rPr kumimoji="0" lang="en-US" sz="26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09550" algn="l"/>
                <a:tab pos="3400425" algn="ctr"/>
              </a:tabLst>
            </a:pPr>
            <a:r>
              <a:rPr kumimoji="0" lang="en-US" sz="18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508" name="Rectangle 4"/>
          <p:cNvSpPr>
            <a:spLocks noChangeArrowheads="1"/>
          </p:cNvSpPr>
          <p:nvPr/>
        </p:nvSpPr>
        <p:spPr bwMode="auto">
          <a:xfrm>
            <a:off x="7848600" y="5791200"/>
            <a:ext cx="10668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09550" algn="l"/>
                <a:tab pos="3400425" algn="ctr"/>
              </a:tabLst>
            </a:pPr>
            <a:r>
              <a:rPr kumimoji="0" lang="en-US" sz="18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SHIVI</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09550" algn="l"/>
                <a:tab pos="3400425" algn="ctr"/>
              </a:tabLst>
            </a:pPr>
            <a:r>
              <a:rPr kumimoji="0" lang="en-US" sz="1800" b="0" i="0" u="none" strike="noStrike" cap="none" normalizeH="0" baseline="0" dirty="0" smtClean="0">
                <a:ln>
                  <a:noFill/>
                </a:ln>
                <a:solidFill>
                  <a:srgbClr val="7030A0"/>
                </a:solidFill>
                <a:effectLst/>
                <a:latin typeface="Franklin Gothic Demi Cond" pitchFamily="34" charset="0"/>
                <a:ea typeface="Calibri" pitchFamily="34" charset="0"/>
                <a:cs typeface="Times New Roman" pitchFamily="18" charset="0"/>
              </a:rPr>
              <a:t>                                                                                                                                  GRADE: 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295400" y="0"/>
            <a:ext cx="6553200" cy="67249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strike="noStrike" cap="none" normalizeH="0" baseline="0" dirty="0" smtClean="0">
                <a:ln>
                  <a:noFill/>
                </a:ln>
                <a:solidFill>
                  <a:srgbClr val="FF0000"/>
                </a:solidFill>
                <a:effectLst/>
                <a:latin typeface="Algerian" pitchFamily="82" charset="0"/>
                <a:ea typeface="Calibri" pitchFamily="34" charset="0"/>
                <a:cs typeface="Times New Roman" pitchFamily="18" charset="0"/>
              </a:rPr>
              <a:t>		Flowers for you</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We are little flowers,                                                                                                                                                 we come in all colors.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Feeding on water and sunshine,                                                                                                     our birth is to keep the earth                                                                                                        a little more beautiful and colorful.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Some people pluck us rudely,                                                                                                                                       some others take us sweetly                                                                                                                          into their homes and halls                                                                                                                                     place us in vases where we sit neatly.</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Feel our softness, inhale our scent,                                                                                                                  you won</a:t>
            </a:r>
            <a:r>
              <a:rPr kumimoji="0" lang="en-US" sz="20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t regret the money on us you spent.                                                                                 We are here for a short while,                                                                                                        we try to make you smile.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Pray, don</a:t>
            </a:r>
            <a:r>
              <a:rPr kumimoji="0" lang="en-US" sz="20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t stamp on us,                                                                                                                                                 or hurt us with your nails.                                                                                                                         We leave you with sweet memories                                                                                                                                              and scented trails.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We give you beauty, please give us care,                                                                                  that</a:t>
            </a:r>
            <a:r>
              <a:rPr kumimoji="0" lang="en-US" sz="20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s the way to live, that</a:t>
            </a:r>
            <a:r>
              <a:rPr kumimoji="0" lang="en-US" sz="20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s the way to share.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3553" name="Picture 3"/>
          <p:cNvPicPr>
            <a:picLocks noChangeAspect="1" noChangeArrowheads="1"/>
          </p:cNvPicPr>
          <p:nvPr/>
        </p:nvPicPr>
        <p:blipFill>
          <a:blip r:embed="rId2"/>
          <a:srcRect/>
          <a:stretch>
            <a:fillRect/>
          </a:stretch>
        </p:blipFill>
        <p:spPr bwMode="auto">
          <a:xfrm rot="16601715">
            <a:off x="374482" y="6043019"/>
            <a:ext cx="906463" cy="676275"/>
          </a:xfrm>
          <a:prstGeom prst="rect">
            <a:avLst/>
          </a:prstGeom>
          <a:noFill/>
        </p:spPr>
      </p:pic>
      <p:sp>
        <p:nvSpPr>
          <p:cNvPr id="23555" name="Rectangle 3"/>
          <p:cNvSpPr>
            <a:spLocks noChangeArrowheads="1"/>
          </p:cNvSpPr>
          <p:nvPr/>
        </p:nvSpPr>
        <p:spPr bwMode="auto">
          <a:xfrm rot="10800000" flipV="1">
            <a:off x="8077200" y="5719227"/>
            <a:ext cx="838200"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                                                                                                                                                                                                        SHIVI</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FF0000"/>
                </a:solidFill>
                <a:effectLst/>
                <a:latin typeface="Franklin Gothic Demi Cond" pitchFamily="34" charset="0"/>
                <a:ea typeface="Calibri" pitchFamily="34" charset="0"/>
                <a:cs typeface="Times New Roman" pitchFamily="18" charset="0"/>
              </a:rPr>
              <a:t>                                                                                                                                                                                                                GRADE: 8</a:t>
            </a:r>
            <a:endPar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7162800" cy="65248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Franklin Gothic Demi Cond" pitchFamily="34" charset="0"/>
                <a:ea typeface="Calibri" pitchFamily="34" charset="0"/>
                <a:cs typeface="Times New Roman" pitchFamily="18" charset="0"/>
              </a:rPr>
              <a:t>      </a:t>
            </a:r>
            <a:r>
              <a:rPr kumimoji="0" lang="en-US" sz="4000" b="1" i="0" u="none" strike="noStrike" cap="none" normalizeH="0" baseline="0" dirty="0" smtClean="0">
                <a:ln>
                  <a:noFill/>
                </a:ln>
                <a:solidFill>
                  <a:schemeClr val="accent6">
                    <a:lumMod val="75000"/>
                  </a:schemeClr>
                </a:solidFill>
                <a:effectLst/>
                <a:latin typeface="Times New Roman" pitchFamily="18" charset="0"/>
                <a:ea typeface="Calibri" pitchFamily="34" charset="0"/>
                <a:cs typeface="Times New Roman" pitchFamily="18" charset="0"/>
              </a:rPr>
              <a:t>THE ROAD NOT TAKEN</a:t>
            </a:r>
            <a:endParaRPr kumimoji="0" lang="en-US" sz="4000" b="0" i="0" u="none" strike="noStrike" cap="none" normalizeH="0" baseline="0" dirty="0" smtClean="0">
              <a:ln>
                <a:noFill/>
              </a:ln>
              <a:solidFill>
                <a:schemeClr val="accent6">
                  <a:lumMod val="75000"/>
                </a:schemeClr>
              </a:solidFill>
              <a:effectLst/>
              <a:latin typeface="Arial" pitchFamily="34"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Two roads diverged in a yellow wood,</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sorry I could not travel both</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be one </a:t>
            </a:r>
            <a:r>
              <a:rPr kumimoji="0" lang="en-US" b="1" i="0" u="none" strike="noStrike" cap="none" normalizeH="0" baseline="0" dirty="0" err="1" smtClean="0">
                <a:ln>
                  <a:noFill/>
                </a:ln>
                <a:solidFill>
                  <a:schemeClr val="tx1"/>
                </a:solidFill>
                <a:effectLst/>
                <a:latin typeface="Baskerville Old Face" pitchFamily="18" charset="0"/>
                <a:ea typeface="Calibri" pitchFamily="34" charset="0"/>
                <a:cs typeface="Times New Roman" pitchFamily="18" charset="0"/>
              </a:rPr>
              <a:t>traveller</a:t>
            </a: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 long I stood</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looked down one as far as I could</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To where it bent in the undergrowth;</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Then took the other, as just as fair,</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having perhaps the better claim</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Because it was grassy and wan6ted wear;</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Though as for that, the passing there</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Had worn them really about the same,</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both that morning equally lay</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In leaves no step had trodden black.</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Oh, I marked the first for another day!</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Yet knowing how way leads on to way</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I doubted if I should ever come back.</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I shall be telling this with a sigh</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Somewhere ages and ages hence:</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Two roads diverged in a wood, and I-</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I took the one less travelled by,</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Baskerville Old Face" pitchFamily="18" charset="0"/>
                <a:ea typeface="Calibri" pitchFamily="34" charset="0"/>
                <a:cs typeface="Times New Roman" pitchFamily="18" charset="0"/>
              </a:rPr>
              <a:t>And that has made all the difference.    </a:t>
            </a:r>
            <a:endParaRPr kumimoji="0" lang="en-US" b="0" i="0" u="none" strike="noStrike" cap="none" normalizeH="0" baseline="0" dirty="0" smtClean="0">
              <a:ln>
                <a:noFill/>
              </a:ln>
              <a:solidFill>
                <a:schemeClr val="tx1"/>
              </a:solidFill>
              <a:effectLst/>
              <a:latin typeface="Baskerville Old Face" pitchFamily="18" charset="0"/>
              <a:cs typeface="Arial" pitchFamily="34" charset="0"/>
            </a:endParaRPr>
          </a:p>
          <a:p>
            <a:pPr lvl="3" eaLnBrk="0" fontAlgn="base" hangingPunct="0">
              <a:spcBef>
                <a:spcPct val="0"/>
              </a:spcBef>
              <a:spcAft>
                <a:spcPct val="0"/>
              </a:spcAft>
            </a:pP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pic>
        <p:nvPicPr>
          <p:cNvPr id="24577" name="Picture 1" descr="Sakshi.JPG"/>
          <p:cNvPicPr>
            <a:picLocks noChangeAspect="1" noChangeArrowheads="1"/>
          </p:cNvPicPr>
          <p:nvPr/>
        </p:nvPicPr>
        <p:blipFill>
          <a:blip r:embed="rId2"/>
          <a:srcRect/>
          <a:stretch>
            <a:fillRect/>
          </a:stretch>
        </p:blipFill>
        <p:spPr bwMode="auto">
          <a:xfrm>
            <a:off x="7620000" y="4800600"/>
            <a:ext cx="762000" cy="838200"/>
          </a:xfrm>
          <a:prstGeom prst="rect">
            <a:avLst/>
          </a:prstGeom>
          <a:noFill/>
        </p:spPr>
      </p:pic>
      <p:sp>
        <p:nvSpPr>
          <p:cNvPr id="24579" name="Rectangle 3"/>
          <p:cNvSpPr>
            <a:spLocks noChangeArrowheads="1"/>
          </p:cNvSpPr>
          <p:nvPr/>
        </p:nvSpPr>
        <p:spPr bwMode="auto">
          <a:xfrm>
            <a:off x="7239000" y="5626894"/>
            <a:ext cx="160020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SAKSHI WAGHODE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GRADE 8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magazine\Collages\IMG_4417.JPG"/>
          <p:cNvPicPr/>
          <p:nvPr/>
        </p:nvPicPr>
        <p:blipFill>
          <a:blip r:embed="rId2" cstate="print"/>
          <a:srcRect/>
          <a:stretch>
            <a:fillRect/>
          </a:stretch>
        </p:blipFill>
        <p:spPr bwMode="auto">
          <a:xfrm>
            <a:off x="381000" y="228600"/>
            <a:ext cx="8382000" cy="624840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0"/>
            <a:ext cx="89154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B0F0"/>
                </a:solidFill>
                <a:effectLst/>
                <a:latin typeface="Matura MT Script Capitals" pitchFamily="66" charset="0"/>
                <a:ea typeface="Calibri" pitchFamily="34" charset="0"/>
                <a:cs typeface="Times New Roman" pitchFamily="18" charset="0"/>
              </a:rPr>
              <a:t> 			A Walk in the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B0F0"/>
                </a:solidFill>
                <a:effectLst/>
                <a:latin typeface="Matura MT Script Capitals" pitchFamily="66" charset="0"/>
                <a:ea typeface="Calibri" pitchFamily="34" charset="0"/>
                <a:cs typeface="Times New Roman" pitchFamily="18" charset="0"/>
              </a:rPr>
              <a:t>       					 Godrej Mangroves</a:t>
            </a:r>
            <a:r>
              <a:rPr kumimoji="0" lang="en-US" sz="2600" b="0" i="0" u="none" strike="noStrike" cap="none" normalizeH="0" baseline="0" dirty="0" smtClean="0">
                <a:ln>
                  <a:noFill/>
                </a:ln>
                <a:solidFill>
                  <a:srgbClr val="00B0F0"/>
                </a:solidFill>
                <a:effectLst/>
                <a:latin typeface="Calibri"/>
                <a:ea typeface="Calibri"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00B0F0"/>
                </a:solidFill>
                <a:effectLst/>
                <a:latin typeface="Matura MT Script Capitals" pitchFamily="66" charset="0"/>
                <a:ea typeface="Calibri" pitchFamily="34" charset="0"/>
                <a:cs typeface="Times New Roman" pitchFamily="18" charset="0"/>
              </a:rPr>
              <a:t>  </a:t>
            </a: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On Sunday, March 27, 2016, several city-goers were led on a walk by the Bombay Natural History Society (BNHS), in the biologically diverse and protected Godrej Mangroves, which is situated near </a:t>
            </a:r>
            <a:r>
              <a:rPr kumimoji="0" lang="en-US" sz="2800" b="0" i="0"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Vikhroli</a:t>
            </a: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a:t>
            </a:r>
            <a:endParaRPr kumimoji="0" lang="en-US" sz="2800" b="0" i="0" u="none" strike="noStrike" cap="none" normalizeH="0" baseline="0" dirty="0" smtClean="0">
              <a:ln>
                <a:noFill/>
              </a:ln>
              <a:solidFill>
                <a:schemeClr val="tx1"/>
              </a:solidFill>
              <a:effectLst/>
              <a:latin typeface="Blackadder ITC" pitchFamily="82"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One</a:t>
            </a:r>
            <a:r>
              <a:rPr kumimoji="0" lang="en-US" sz="2800" b="0" i="0" u="none" strike="noStrike" cap="none" normalizeH="0" baseline="0" dirty="0" smtClean="0">
                <a:ln>
                  <a:noFill/>
                </a:ln>
                <a:solidFill>
                  <a:srgbClr val="00B0F0"/>
                </a:solidFill>
                <a:effectLst/>
                <a:latin typeface="Blackadder ITC" pitchFamily="82" charset="0"/>
                <a:ea typeface="Calibri" pitchFamily="34" charset="0"/>
                <a:cs typeface="Times New Roman" pitchFamily="18" charset="0"/>
              </a:rPr>
              <a:t> </a:t>
            </a: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of the last remaining pristine mangroves in Mumbai, The Godrej Mangroves are home to a number of different species of birds, insects, animals, invertebrates, and, surprisingly, a number of plants too. Naturalists and photography enthusiasts found the place to be a heaven for the birds and animals.</a:t>
            </a:r>
            <a:endParaRPr kumimoji="0" lang="en-US" sz="2800" b="0" i="0" u="none" strike="noStrike" cap="none" normalizeH="0" baseline="0" dirty="0" smtClean="0">
              <a:ln>
                <a:noFill/>
              </a:ln>
              <a:solidFill>
                <a:schemeClr val="tx1"/>
              </a:solidFill>
              <a:effectLst/>
              <a:latin typeface="Blackadder ITC" pitchFamily="82"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t>
            </a:r>
            <a:r>
              <a:rPr kumimoji="0" lang="en-US" sz="2800" b="0" i="0" u="none" strike="noStrike" cap="none" normalizeH="0" baseline="0" dirty="0" smtClean="0">
                <a:ln>
                  <a:noFill/>
                </a:ln>
                <a:solidFill>
                  <a:srgbClr val="00B0F0"/>
                </a:solidFill>
                <a:effectLst/>
                <a:latin typeface="Blackadder ITC" pitchFamily="82" charset="0"/>
                <a:ea typeface="Calibri" pitchFamily="34" charset="0"/>
                <a:cs typeface="Times New Roman" pitchFamily="18" charset="0"/>
              </a:rPr>
              <a:t> </a:t>
            </a:r>
            <a:r>
              <a:rPr kumimoji="0" lang="en-US" sz="28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I was part of those on the nature trail. The beautiful walk started at around 7:30 am on a pleasant note. To get to the marsh, we followed a path which was made to let people access the mangroves. We had to walk roughly 1.5 kilometers to get there, and along the way, we saw several natural beauties, which were explained to us in detail by the people from BNHS.</a:t>
            </a:r>
            <a:endParaRPr kumimoji="0" lang="en-US" sz="2800" b="0" i="0" u="none" strike="noStrike" cap="none" normalizeH="0" baseline="0" dirty="0" smtClean="0">
              <a:ln>
                <a:noFill/>
              </a:ln>
              <a:solidFill>
                <a:schemeClr val="tx1"/>
              </a:solidFill>
              <a:effectLst/>
              <a:latin typeface="Blackadder ITC" pitchFamily="82"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0"/>
            <a:ext cx="9144000"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The mangroves are home to a number of birds, such as coppersmiths, egrets, rose-pastor starlings, </a:t>
            </a:r>
            <a:r>
              <a:rPr kumimoji="0" lang="en-US" sz="2400" b="0" i="0"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baya</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weavers and countless others. Migratory birds also come here to escape the extreme climate in their habitats, which add to the diverse wildlife in the mangroves. The mangroves also house several insects, such as tree ants, silk cotton bugs, and butterflies, which could not be seen everywhere, and plants, such as </a:t>
            </a:r>
            <a:r>
              <a:rPr kumimoji="0" lang="en-US" sz="2400" b="0" i="1"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meswak</a:t>
            </a:r>
            <a:r>
              <a:rPr kumimoji="0" lang="en-US" sz="2400" b="0" i="1"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and </a:t>
            </a:r>
            <a:r>
              <a:rPr kumimoji="0" lang="en-US" sz="2400" b="0" i="1"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subabool</a:t>
            </a:r>
            <a:r>
              <a:rPr kumimoji="0" lang="en-US" sz="2400" b="0" i="1"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It’s also surprising to know that the creek, which is basically a channel in the marsh, has several medicinal plants. Plants such as silk cotton trees and </a:t>
            </a:r>
            <a:r>
              <a:rPr kumimoji="0" lang="en-US" sz="2400" b="0" i="1"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jungli</a:t>
            </a:r>
            <a:r>
              <a:rPr kumimoji="0" lang="en-US" sz="2400" b="0" i="1"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t>
            </a:r>
            <a:r>
              <a:rPr kumimoji="0" lang="en-US" sz="2400" b="0" i="1"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jalebi</a:t>
            </a:r>
            <a:r>
              <a:rPr kumimoji="0" lang="en-US" sz="2400" b="0" i="1"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were also found here. In the marsh, ahead of the creek, birds such as sand-pipers could b spied. Fish and hundreds of crabs had made the  mangroves their home. It was a wonder for the children who had come on the nature trail to see so many things.</a:t>
            </a:r>
            <a:endParaRPr kumimoji="0" lang="en-US" sz="2400" b="0" i="0" u="none" strike="noStrike" cap="none" normalizeH="0" baseline="0" dirty="0" smtClean="0">
              <a:ln>
                <a:noFill/>
              </a:ln>
              <a:solidFill>
                <a:schemeClr val="tx1"/>
              </a:solidFill>
              <a:effectLst/>
              <a:latin typeface="Blackadder ITC" pitchFamily="82"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B0F0"/>
                </a:solidFill>
                <a:effectLst/>
                <a:latin typeface="Blackadder ITC" pitchFamily="82" charset="0"/>
                <a:ea typeface="Calibri" pitchFamily="34" charset="0"/>
                <a:cs typeface="Times New Roman" pitchFamily="18" charset="0"/>
              </a:rPr>
              <a:t>  </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The walk was like taking a peek into the heart of nature, and seeing how beautiful her </a:t>
            </a:r>
            <a:r>
              <a:rPr kumimoji="0" lang="en-US" sz="2400" b="0" i="0" u="none" strike="noStrike" cap="none" normalizeH="0" baseline="0" dirty="0" err="1" smtClean="0">
                <a:ln>
                  <a:noFill/>
                </a:ln>
                <a:solidFill>
                  <a:srgbClr val="000000"/>
                </a:solidFill>
                <a:effectLst/>
                <a:latin typeface="Blackadder ITC" pitchFamily="82" charset="0"/>
                <a:ea typeface="Calibri" pitchFamily="34" charset="0"/>
                <a:cs typeface="Times New Roman" pitchFamily="18" charset="0"/>
              </a:rPr>
              <a:t>colours</a:t>
            </a:r>
            <a:r>
              <a:rPr kumimoji="0" lang="en-US" sz="2400" b="0" i="0" u="none" strike="noStrike" cap="none" normalizeH="0" baseline="0" dirty="0" smtClean="0">
                <a:ln>
                  <a:noFill/>
                </a:ln>
                <a:solidFill>
                  <a:srgbClr val="000000"/>
                </a:solidFill>
                <a:effectLst/>
                <a:latin typeface="Blackadder ITC" pitchFamily="82" charset="0"/>
                <a:ea typeface="Calibri" pitchFamily="34" charset="0"/>
                <a:cs typeface="Times New Roman" pitchFamily="18" charset="0"/>
              </a:rPr>
              <a:t> are. Of course, this also highlights the need to conserve such mangroves, which are fast-disappearing due to human activities. It is tragic to know that these mangroves, which act as barriers and reduce wave-action on land to a minimum, are growing smaller in number. It is because we humans carelessly destroy them. The Godrej Mangroves are conserved mangroves, but there are several others which are unprotected and endangered. If destroyed, several animals, birds and insects would lose their home. Please, we must take steps to ensure that mangroves are protected as they play an important role ecologically.</a:t>
            </a:r>
            <a:endParaRPr kumimoji="0" lang="en-US" sz="2400" b="0" i="0" u="none" strike="noStrike" cap="none" normalizeH="0" baseline="0" dirty="0" smtClean="0">
              <a:ln>
                <a:noFill/>
              </a:ln>
              <a:solidFill>
                <a:schemeClr val="tx1"/>
              </a:solidFill>
              <a:effectLst/>
              <a:latin typeface="Blackadder ITC" pitchFamily="82"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Blackadder ITC" pitchFamily="82" charset="0"/>
              <a:cs typeface="Arial" pitchFamily="34" charset="0"/>
            </a:endParaRPr>
          </a:p>
        </p:txBody>
      </p:sp>
      <p:pic>
        <p:nvPicPr>
          <p:cNvPr id="27649" name="Picture 2"/>
          <p:cNvPicPr>
            <a:picLocks noChangeAspect="1" noChangeArrowheads="1"/>
          </p:cNvPicPr>
          <p:nvPr/>
        </p:nvPicPr>
        <p:blipFill>
          <a:blip r:embed="rId2"/>
          <a:srcRect/>
          <a:stretch>
            <a:fillRect/>
          </a:stretch>
        </p:blipFill>
        <p:spPr bwMode="auto">
          <a:xfrm rot="16200000">
            <a:off x="7098886" y="6285277"/>
            <a:ext cx="743199" cy="554647"/>
          </a:xfrm>
          <a:prstGeom prst="rect">
            <a:avLst/>
          </a:prstGeom>
          <a:noFill/>
        </p:spPr>
      </p:pic>
      <p:sp>
        <p:nvSpPr>
          <p:cNvPr id="27651" name="Rectangle 3"/>
          <p:cNvSpPr>
            <a:spLocks noChangeArrowheads="1"/>
          </p:cNvSpPr>
          <p:nvPr/>
        </p:nvSpPr>
        <p:spPr bwMode="auto">
          <a:xfrm>
            <a:off x="7696200" y="5873115"/>
            <a:ext cx="1447800" cy="12618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Shivi</a:t>
            </a:r>
            <a:r>
              <a:rPr kumimoji="0" lang="en-US" sz="18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en-US" sz="1800" b="0" i="0" u="none" strike="noStrike" cap="none" normalizeH="0" baseline="0" dirty="0" err="1" smtClean="0">
                <a:ln>
                  <a:noFill/>
                </a:ln>
                <a:solidFill>
                  <a:srgbClr val="FF0000"/>
                </a:solidFill>
                <a:effectLst/>
                <a:latin typeface="Times New Roman" pitchFamily="18" charset="0"/>
                <a:ea typeface="Calibri" pitchFamily="34" charset="0"/>
                <a:cs typeface="Times New Roman" pitchFamily="18" charset="0"/>
              </a:rPr>
              <a:t>Singhal</a:t>
            </a:r>
            <a:r>
              <a:rPr kumimoji="0" lang="en-US" sz="2600" b="0" i="0" u="none" strike="noStrike" cap="none" normalizeH="0" baseline="0" dirty="0" smtClean="0">
                <a:ln>
                  <a:noFill/>
                </a:ln>
                <a:solidFill>
                  <a:srgbClr val="00B0F0"/>
                </a:solidFill>
                <a:effectLst/>
                <a:latin typeface="Times New Roman" pitchFamily="18"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GRADE 8</a:t>
            </a:r>
            <a:endParaRPr kumimoji="0" lang="en-US" sz="1600" b="0" i="0" u="none" strike="noStrike" cap="none" normalizeH="0" baseline="0" dirty="0" smtClean="0">
              <a:ln>
                <a:noFill/>
              </a:ln>
              <a:solidFill>
                <a:srgbClr val="00B0F0"/>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B0F0"/>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0"/>
            <a:ext cx="9144000" cy="69249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r>
              <a:rPr kumimoji="0" lang="en-US" sz="44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The Prisoner </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shaft of sunlight fell across the worn herringbone floor, drawing his gaze upwards to the flawless blue sky beyond the row of windows, three meters above. It was a perfect summer’s day. The hind of day, many years ago, when he might have taken the dog and run through the fields into the woods, climbed each of his favorite trees, and returned filthy and exhausted in time for tea. No thoughts of responsibility or duty. An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unfettered</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spirit, in touch with himself and every other living thing. No clues to the future, to what he would, or would not, become.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He glanced left and right. They were watching him, expecting him to crumble, waiting for him to make a mistake. He daren’t look behind to see how many more there were, mute and expressionless. A shudder ran through him.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His mouth was dry but he knew a drink was out of the question. Later, they’d smile apologetically, as though it were not their fault. As though it were inevitable; everything he’d done so far, leading to this.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He swallowed, licked his lips. Would he crack? Would he tell them what they wanted to know?</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All the training, all the years of preparation, seemed worthless. He felt abandoned and defenseless in the face of what lay ahead and he clenched his teeth to prevent the last of his courage from escaping.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He thought about his family: his parents’ pride and expectations. He was going to disappoint them, betray their trust. Even worse, he was going to let himself down.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He regretted all the time wasted on things he couldn’t even recall. If he concentrated, if he could turn back time for a week, a month, a year, he could do it differently. Do it right. Tears pricked his eyes and he screwed them tightly shut, wishing it was a dream and he’d wake up, safe in his own bed, a carefree day stretching out before him.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How much longer? The waiting was torture in itself, calculated to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undermine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his confidence and shake the foundations of his knowledge. Sweat trickled down between his shoulders blades, prompting an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involuntary</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twitch, and tension stretched his nerves until he expected an elastic snap as they gave way. It would come as a relief. Anything was better than this.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He studied the backs of his hands and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inhaled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deeply, forcing his shoulders down. He didn’t want them to see he was already losing the battle. Flexing his fingers, he clasped his hands together, holding them between his knees in an effort to stop the trembling. He was as ready as he’d ever be.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The door behind him swished open and clicked shut. Precise footsteps clipped a path towards him, their echo mocking his weakness. He bowed his head and held his breath as they passed within inches before stopping. This was it. His vision blurred and panic clawed his guts.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 shrilling bell pierced the silence, followed by a brief, collective sigh.</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‘You may begin.’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He turned over his exam paper, picked up his pen, and began to write.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9697" name="Picture 1" descr="Sakshi.JPG"/>
          <p:cNvPicPr>
            <a:picLocks noChangeAspect="1" noChangeArrowheads="1"/>
          </p:cNvPicPr>
          <p:nvPr/>
        </p:nvPicPr>
        <p:blipFill>
          <a:blip r:embed="rId2" cstate="screen"/>
          <a:srcRect/>
          <a:stretch>
            <a:fillRect/>
          </a:stretch>
        </p:blipFill>
        <p:spPr bwMode="auto">
          <a:xfrm>
            <a:off x="8001000" y="4953000"/>
            <a:ext cx="685800" cy="762000"/>
          </a:xfrm>
          <a:prstGeom prst="rect">
            <a:avLst/>
          </a:prstGeom>
          <a:noFill/>
        </p:spPr>
      </p:pic>
      <p:sp>
        <p:nvSpPr>
          <p:cNvPr id="29699" name="Rectangle 3"/>
          <p:cNvSpPr>
            <a:spLocks noChangeArrowheads="1"/>
          </p:cNvSpPr>
          <p:nvPr/>
        </p:nvSpPr>
        <p:spPr bwMode="auto">
          <a:xfrm>
            <a:off x="7391400" y="5411450"/>
            <a:ext cx="17526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676900" algn="l"/>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accent6">
                    <a:lumMod val="75000"/>
                  </a:schemeClr>
                </a:solidFill>
                <a:effectLst/>
                <a:latin typeface="Calibri" pitchFamily="34" charset="0"/>
                <a:ea typeface="Calibri" pitchFamily="34" charset="0"/>
                <a:cs typeface="Times New Roman" pitchFamily="18" charset="0"/>
              </a:rPr>
              <a:t>SAKSHI WAGHODE</a:t>
            </a:r>
            <a:endParaRPr kumimoji="0" lang="en-US" sz="1600" b="0" i="0" u="none" strike="noStrike" cap="none" normalizeH="0" baseline="0" dirty="0" smtClean="0">
              <a:ln>
                <a:noFill/>
              </a:ln>
              <a:solidFill>
                <a:schemeClr val="accent6">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676900" algn="l"/>
              </a:tabLst>
            </a:pPr>
            <a:r>
              <a:rPr kumimoji="0" lang="en-US" sz="1600" b="0" i="0" u="none" strike="noStrike" cap="none" normalizeH="0" baseline="0" dirty="0" smtClean="0">
                <a:ln>
                  <a:noFill/>
                </a:ln>
                <a:solidFill>
                  <a:schemeClr val="accent6">
                    <a:lumMod val="75000"/>
                  </a:schemeClr>
                </a:solidFill>
                <a:effectLst/>
                <a:latin typeface="Calibri" pitchFamily="34" charset="0"/>
                <a:ea typeface="Calibri" pitchFamily="34" charset="0"/>
                <a:cs typeface="Times New Roman" pitchFamily="18" charset="0"/>
              </a:rPr>
              <a:t>                                                                                GRADE: 8</a:t>
            </a:r>
            <a:endParaRPr kumimoji="0" lang="en-US" sz="1600" b="0" i="0" u="none" strike="noStrike" cap="none" normalizeH="0" baseline="0" dirty="0" smtClean="0">
              <a:ln>
                <a:noFill/>
              </a:ln>
              <a:solidFill>
                <a:schemeClr val="accent6">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67690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KIRAN\Downloads\Untitled design (1).jpg"/>
          <p:cNvPicPr>
            <a:picLocks noChangeAspect="1" noChangeArrowheads="1"/>
          </p:cNvPicPr>
          <p:nvPr/>
        </p:nvPicPr>
        <p:blipFill>
          <a:blip r:embed="rId2"/>
          <a:srcRect/>
          <a:stretch>
            <a:fillRect/>
          </a:stretch>
        </p:blipFill>
        <p:spPr bwMode="auto">
          <a:xfrm>
            <a:off x="381000" y="0"/>
            <a:ext cx="8534400" cy="6553199"/>
          </a:xfrm>
          <a:prstGeom prst="rect">
            <a:avLst/>
          </a:prstGeom>
          <a:noFill/>
        </p:spPr>
      </p:pic>
      <p:sp>
        <p:nvSpPr>
          <p:cNvPr id="4" name="TextBox 3"/>
          <p:cNvSpPr txBox="1"/>
          <p:nvPr/>
        </p:nvSpPr>
        <p:spPr>
          <a:xfrm rot="20216382">
            <a:off x="2312627" y="2150599"/>
            <a:ext cx="5314275" cy="830997"/>
          </a:xfrm>
          <a:prstGeom prst="rect">
            <a:avLst/>
          </a:prstGeom>
          <a:noFill/>
        </p:spPr>
        <p:txBody>
          <a:bodyPr wrap="none" rtlCol="0">
            <a:spAutoFit/>
          </a:bodyPr>
          <a:lstStyle/>
          <a:p>
            <a:r>
              <a:rPr lang="en-US" sz="4800" b="1" dirty="0" smtClean="0">
                <a:solidFill>
                  <a:schemeClr val="tx1">
                    <a:lumMod val="85000"/>
                    <a:lumOff val="15000"/>
                  </a:schemeClr>
                </a:solidFill>
                <a:latin typeface="Algerian" pitchFamily="82" charset="0"/>
              </a:rPr>
              <a:t>DRAWING CORNER</a:t>
            </a:r>
            <a:endParaRPr lang="en-US" sz="4800" b="1" dirty="0">
              <a:solidFill>
                <a:schemeClr val="tx1">
                  <a:lumMod val="85000"/>
                  <a:lumOff val="15000"/>
                </a:schemeClr>
              </a:solidFill>
              <a:latin typeface="Algerian" pitchFamily="82" charset="0"/>
            </a:endParaRPr>
          </a:p>
        </p:txBody>
      </p:sp>
    </p:spTree>
  </p:cSld>
  <p:clrMapOvr>
    <a:masterClrMapping/>
  </p:clrMapOvr>
  <p:transition spd="slow" advTm="2000">
    <p:circl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IRAN\Downloads\excellent hand painting.jpg"/>
          <p:cNvPicPr>
            <a:picLocks noChangeAspect="1" noChangeArrowheads="1"/>
          </p:cNvPicPr>
          <p:nvPr/>
        </p:nvPicPr>
        <p:blipFill>
          <a:blip r:embed="rId2"/>
          <a:srcRect/>
          <a:stretch>
            <a:fillRect/>
          </a:stretch>
        </p:blipFill>
        <p:spPr bwMode="auto">
          <a:xfrm>
            <a:off x="285750" y="15240"/>
            <a:ext cx="8553450" cy="684276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7924800" cy="65248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lang="en-US" sz="2200" b="1" dirty="0" smtClean="0">
                <a:solidFill>
                  <a:srgbClr val="FF0000"/>
                </a:solidFill>
                <a:latin typeface="Times New Roman" pitchFamily="18" charset="0"/>
                <a:ea typeface="Calibri" pitchFamily="34" charset="0"/>
                <a:cs typeface="Times New Roman" pitchFamily="18" charset="0"/>
              </a:rPr>
              <a:t>			</a:t>
            </a:r>
            <a:r>
              <a:rPr kumimoji="0" lang="en-US" sz="2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EDITORIAL DESK</a:t>
            </a:r>
          </a:p>
          <a:p>
            <a:pPr marL="0" marR="0" lvl="0" indent="0" algn="just" defTabSz="914400" rtl="0" eaLnBrk="1" fontAlgn="base" latinLnBrk="0" hangingPunct="1">
              <a:lnSpc>
                <a:spcPct val="100000"/>
              </a:lnSpc>
              <a:spcBef>
                <a:spcPct val="0"/>
              </a:spcBef>
              <a:spcAft>
                <a:spcPct val="0"/>
              </a:spcAft>
              <a:buClrTx/>
              <a:buSzTx/>
              <a:buFontTx/>
              <a:buNone/>
              <a:tabLst/>
            </a:pPr>
            <a:endParaRPr lang="en-US" sz="2200" b="1" dirty="0" smtClean="0">
              <a:solidFill>
                <a:srgbClr val="FF0000"/>
              </a:solidFill>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Education is the movement from darkness to light</a:t>
            </a:r>
            <a:r>
              <a:rPr kumimoji="0" lang="en-US" sz="2200"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a:t>
            </a:r>
            <a:r>
              <a:rPr kumimoji="0" lang="en-US" sz="2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Podar</a:t>
            </a:r>
            <a:r>
              <a:rPr kumimoji="0" lang="en-US" sz="2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International CIE, </a:t>
            </a:r>
            <a:r>
              <a:rPr kumimoji="0" lang="en-US" sz="22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Kalyan</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believes in paving that light in every child</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life. This is achieved by developing our young souls overall with the help of curricular and co-curricular activities. Our pride is when our students spread their wings and make the whole institution proud.  Our aim is to raise the aspirations of each individual within our school community so everyone strives for</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Personal Excellence</a:t>
            </a:r>
            <a:r>
              <a:rPr kumimoji="0" lang="en-US" sz="2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everything they do. To help students develop respect for others so that they can form tolerant and caring relationships and be sympathetic to the needs of other people.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Keeping in mind our progress, we are fortunate once again to launch our magazine which reflects diversity and creativity of our students.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IRAN\Downloads\Dear.jpg"/>
          <p:cNvPicPr>
            <a:picLocks noChangeAspect="1" noChangeArrowheads="1"/>
          </p:cNvPicPr>
          <p:nvPr/>
        </p:nvPicPr>
        <p:blipFill>
          <a:blip r:embed="rId2"/>
          <a:srcRect/>
          <a:stretch>
            <a:fillRect/>
          </a:stretch>
        </p:blipFill>
        <p:spPr bwMode="auto">
          <a:xfrm>
            <a:off x="285750" y="76200"/>
            <a:ext cx="8477250" cy="678180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screen"/>
          <a:srcRect/>
          <a:stretch>
            <a:fillRect/>
          </a:stretch>
        </p:blipFill>
        <p:spPr bwMode="auto">
          <a:xfrm>
            <a:off x="381000" y="304800"/>
            <a:ext cx="4368971" cy="3276600"/>
          </a:xfrm>
          <a:prstGeom prst="rect">
            <a:avLst/>
          </a:prstGeom>
          <a:noFill/>
          <a:ln w="9525">
            <a:noFill/>
            <a:miter lim="800000"/>
            <a:headEnd/>
            <a:tailEnd/>
          </a:ln>
          <a:effectLst/>
        </p:spPr>
      </p:pic>
      <p:pic>
        <p:nvPicPr>
          <p:cNvPr id="3076" name="Picture 4"/>
          <p:cNvPicPr>
            <a:picLocks noChangeAspect="1" noChangeArrowheads="1"/>
          </p:cNvPicPr>
          <p:nvPr/>
        </p:nvPicPr>
        <p:blipFill>
          <a:blip r:embed="rId3" cstate="screen"/>
          <a:srcRect/>
          <a:stretch>
            <a:fillRect/>
          </a:stretch>
        </p:blipFill>
        <p:spPr bwMode="auto">
          <a:xfrm>
            <a:off x="3657600" y="3467266"/>
            <a:ext cx="4521156" cy="3390734"/>
          </a:xfrm>
          <a:prstGeom prst="rect">
            <a:avLst/>
          </a:prstGeom>
          <a:noFill/>
          <a:ln w="9525">
            <a:noFill/>
            <a:miter lim="800000"/>
            <a:headEnd/>
            <a:tailEnd/>
          </a:ln>
          <a:effectLst/>
        </p:spPr>
      </p:pic>
      <p:sp>
        <p:nvSpPr>
          <p:cNvPr id="5" name="TextBox 4"/>
          <p:cNvSpPr txBox="1"/>
          <p:nvPr/>
        </p:nvSpPr>
        <p:spPr>
          <a:xfrm>
            <a:off x="5334000" y="685800"/>
            <a:ext cx="3204723" cy="1754326"/>
          </a:xfrm>
          <a:prstGeom prst="rect">
            <a:avLst/>
          </a:prstGeom>
          <a:noFill/>
        </p:spPr>
        <p:txBody>
          <a:bodyPr wrap="none" rtlCol="0">
            <a:spAutoFit/>
          </a:bodyPr>
          <a:lstStyle/>
          <a:p>
            <a:r>
              <a:rPr lang="en-US" sz="5400" b="1" dirty="0" smtClean="0">
                <a:solidFill>
                  <a:srgbClr val="FF0000"/>
                </a:solidFill>
              </a:rPr>
              <a:t>FAREWEL </a:t>
            </a:r>
          </a:p>
          <a:p>
            <a:r>
              <a:rPr lang="en-US" sz="5400" b="1" dirty="0" smtClean="0">
                <a:solidFill>
                  <a:srgbClr val="FF0000"/>
                </a:solidFill>
              </a:rPr>
              <a:t>2016-2017</a:t>
            </a:r>
            <a:endParaRPr lang="en-US" sz="5400" b="1" dirty="0">
              <a:solidFill>
                <a:srgbClr val="FF0000"/>
              </a:solidFill>
            </a:endParaRPr>
          </a:p>
        </p:txBody>
      </p:sp>
    </p:spTree>
  </p:cSld>
  <p:clrMapOvr>
    <a:masterClrMapping/>
  </p:clrMapOvr>
  <p:transition spd="slow" advTm="2000">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screen"/>
          <a:srcRect/>
          <a:stretch>
            <a:fillRect/>
          </a:stretch>
        </p:blipFill>
        <p:spPr bwMode="auto">
          <a:xfrm>
            <a:off x="152400" y="152400"/>
            <a:ext cx="4419600" cy="32766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screen"/>
          <a:srcRect/>
          <a:stretch>
            <a:fillRect/>
          </a:stretch>
        </p:blipFill>
        <p:spPr bwMode="auto">
          <a:xfrm>
            <a:off x="0" y="3429000"/>
            <a:ext cx="5181600" cy="34290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screen"/>
          <a:srcRect/>
          <a:stretch>
            <a:fillRect/>
          </a:stretch>
        </p:blipFill>
        <p:spPr bwMode="auto">
          <a:xfrm>
            <a:off x="4724399" y="152400"/>
            <a:ext cx="4386943" cy="3276600"/>
          </a:xfrm>
          <a:prstGeom prst="rect">
            <a:avLst/>
          </a:prstGeom>
          <a:noFill/>
          <a:ln w="9525">
            <a:noFill/>
            <a:miter lim="800000"/>
            <a:headEnd/>
            <a:tailEnd/>
          </a:ln>
          <a:effectLst/>
        </p:spPr>
      </p:pic>
      <p:sp>
        <p:nvSpPr>
          <p:cNvPr id="5" name="TextBox 4"/>
          <p:cNvSpPr txBox="1"/>
          <p:nvPr/>
        </p:nvSpPr>
        <p:spPr>
          <a:xfrm>
            <a:off x="5356553" y="4191000"/>
            <a:ext cx="3787447" cy="1200329"/>
          </a:xfrm>
          <a:prstGeom prst="rect">
            <a:avLst/>
          </a:prstGeom>
          <a:noFill/>
        </p:spPr>
        <p:txBody>
          <a:bodyPr wrap="none" rtlCol="0">
            <a:spAutoFit/>
          </a:bodyPr>
          <a:lstStyle/>
          <a:p>
            <a:r>
              <a:rPr lang="en-US" sz="3600" b="1" dirty="0" smtClean="0">
                <a:solidFill>
                  <a:schemeClr val="accent1">
                    <a:lumMod val="75000"/>
                  </a:schemeClr>
                </a:solidFill>
              </a:rPr>
              <a:t>GRADUATION DAY </a:t>
            </a:r>
          </a:p>
          <a:p>
            <a:r>
              <a:rPr lang="en-US" sz="3600" b="1" dirty="0" smtClean="0">
                <a:solidFill>
                  <a:schemeClr val="accent1">
                    <a:lumMod val="75000"/>
                  </a:schemeClr>
                </a:solidFill>
              </a:rPr>
              <a:t>       2016-2017</a:t>
            </a:r>
            <a:endParaRPr lang="en-US" sz="3600" b="1" dirty="0">
              <a:solidFill>
                <a:schemeClr val="accent1">
                  <a:lumMod val="75000"/>
                </a:schemeClr>
              </a:solidFill>
            </a:endParaRPr>
          </a:p>
        </p:txBody>
      </p:sp>
    </p:spTree>
  </p:cSld>
  <p:clrMapOvr>
    <a:masterClrMapping/>
  </p:clrMapOvr>
  <p:transition spd="slow" advTm="2000">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IRAN\Desktop\podar\EMAGZINE\PHOTO CORNER 4\MONEY SMART 3.JPG"/>
          <p:cNvPicPr>
            <a:picLocks noChangeAspect="1" noChangeArrowheads="1"/>
          </p:cNvPicPr>
          <p:nvPr/>
        </p:nvPicPr>
        <p:blipFill>
          <a:blip r:embed="rId2" cstate="screen"/>
          <a:srcRect/>
          <a:stretch>
            <a:fillRect/>
          </a:stretch>
        </p:blipFill>
        <p:spPr bwMode="auto">
          <a:xfrm>
            <a:off x="1371600" y="1295400"/>
            <a:ext cx="6019800" cy="5334000"/>
          </a:xfrm>
          <a:prstGeom prst="rect">
            <a:avLst/>
          </a:prstGeom>
          <a:noFill/>
        </p:spPr>
      </p:pic>
      <p:sp>
        <p:nvSpPr>
          <p:cNvPr id="3" name="TextBox 2"/>
          <p:cNvSpPr txBox="1"/>
          <p:nvPr/>
        </p:nvSpPr>
        <p:spPr>
          <a:xfrm>
            <a:off x="2362200" y="457200"/>
            <a:ext cx="4322786" cy="584775"/>
          </a:xfrm>
          <a:prstGeom prst="rect">
            <a:avLst/>
          </a:prstGeom>
          <a:noFill/>
        </p:spPr>
        <p:txBody>
          <a:bodyPr wrap="none" rtlCol="0">
            <a:spAutoFit/>
          </a:bodyPr>
          <a:lstStyle/>
          <a:p>
            <a:r>
              <a:rPr lang="en-US" sz="3200" b="1" dirty="0" smtClean="0">
                <a:solidFill>
                  <a:srgbClr val="FF0000"/>
                </a:solidFill>
              </a:rPr>
              <a:t>MONEY SMART SCHOOL</a:t>
            </a:r>
            <a:endParaRPr lang="en-US" sz="3200" b="1" dirty="0">
              <a:solidFill>
                <a:srgbClr val="FF0000"/>
              </a:solidFill>
            </a:endParaRPr>
          </a:p>
        </p:txBody>
      </p:sp>
    </p:spTree>
  </p:cSld>
  <p:clrMapOvr>
    <a:masterClrMapping/>
  </p:clrMapOvr>
  <p:transition spd="slow" advTm="2000">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IRAN\Desktop\podar\EMAGZINE\SCHOOL EVENTS 5\CLUB ACTIVITY 1.JPG"/>
          <p:cNvPicPr>
            <a:picLocks noChangeAspect="1" noChangeArrowheads="1"/>
          </p:cNvPicPr>
          <p:nvPr/>
        </p:nvPicPr>
        <p:blipFill>
          <a:blip r:embed="rId2" cstate="screen"/>
          <a:srcRect/>
          <a:stretch>
            <a:fillRect/>
          </a:stretch>
        </p:blipFill>
        <p:spPr bwMode="auto">
          <a:xfrm>
            <a:off x="228600" y="76200"/>
            <a:ext cx="4038600" cy="2667000"/>
          </a:xfrm>
          <a:prstGeom prst="rect">
            <a:avLst/>
          </a:prstGeom>
          <a:noFill/>
        </p:spPr>
      </p:pic>
      <p:pic>
        <p:nvPicPr>
          <p:cNvPr id="6147" name="Picture 3" descr="C:\Users\KIRAN\Desktop\podar\EMAGZINE\SCHOOL EVENTS 5\CLUB ACTIVITY 3.JPG"/>
          <p:cNvPicPr>
            <a:picLocks noChangeAspect="1" noChangeArrowheads="1"/>
          </p:cNvPicPr>
          <p:nvPr/>
        </p:nvPicPr>
        <p:blipFill>
          <a:blip r:embed="rId3" cstate="screen"/>
          <a:srcRect/>
          <a:stretch>
            <a:fillRect/>
          </a:stretch>
        </p:blipFill>
        <p:spPr bwMode="auto">
          <a:xfrm>
            <a:off x="4495800" y="76200"/>
            <a:ext cx="3962400" cy="2743200"/>
          </a:xfrm>
          <a:prstGeom prst="rect">
            <a:avLst/>
          </a:prstGeom>
          <a:noFill/>
        </p:spPr>
      </p:pic>
      <p:pic>
        <p:nvPicPr>
          <p:cNvPr id="6148" name="Picture 4" descr="C:\Users\KIRAN\Desktop\podar\EMAGZINE\SCHOOL EVENTS 5\CLUB ACTIVITY 2.JPG"/>
          <p:cNvPicPr>
            <a:picLocks noChangeAspect="1" noChangeArrowheads="1"/>
          </p:cNvPicPr>
          <p:nvPr/>
        </p:nvPicPr>
        <p:blipFill>
          <a:blip r:embed="rId4" cstate="screen"/>
          <a:srcRect/>
          <a:stretch>
            <a:fillRect/>
          </a:stretch>
        </p:blipFill>
        <p:spPr bwMode="auto">
          <a:xfrm>
            <a:off x="228600" y="2895600"/>
            <a:ext cx="5410200" cy="3148013"/>
          </a:xfrm>
          <a:prstGeom prst="rect">
            <a:avLst/>
          </a:prstGeom>
          <a:noFill/>
        </p:spPr>
      </p:pic>
      <p:sp>
        <p:nvSpPr>
          <p:cNvPr id="5" name="TextBox 4"/>
          <p:cNvSpPr txBox="1"/>
          <p:nvPr/>
        </p:nvSpPr>
        <p:spPr>
          <a:xfrm>
            <a:off x="5638800" y="3962400"/>
            <a:ext cx="3706720" cy="1200329"/>
          </a:xfrm>
          <a:prstGeom prst="rect">
            <a:avLst/>
          </a:prstGeom>
          <a:noFill/>
        </p:spPr>
        <p:txBody>
          <a:bodyPr wrap="none" rtlCol="0">
            <a:spAutoFit/>
          </a:bodyPr>
          <a:lstStyle/>
          <a:p>
            <a:r>
              <a:rPr lang="en-US" sz="3600" b="1" dirty="0" smtClean="0">
                <a:solidFill>
                  <a:schemeClr val="accent2">
                    <a:lumMod val="75000"/>
                  </a:schemeClr>
                </a:solidFill>
              </a:rPr>
              <a:t>CLUB ACTIVITY BY </a:t>
            </a:r>
          </a:p>
          <a:p>
            <a:r>
              <a:rPr lang="en-US" sz="3600" b="1" dirty="0" smtClean="0">
                <a:solidFill>
                  <a:schemeClr val="accent2">
                    <a:lumMod val="75000"/>
                  </a:schemeClr>
                </a:solidFill>
              </a:rPr>
              <a:t>OUR PODARITES</a:t>
            </a:r>
            <a:endParaRPr lang="en-US" sz="3600" b="1" dirty="0">
              <a:solidFill>
                <a:schemeClr val="accent2">
                  <a:lumMod val="75000"/>
                </a:schemeClr>
              </a:solidFill>
            </a:endParaRPr>
          </a:p>
        </p:txBody>
      </p:sp>
    </p:spTree>
  </p:cSld>
  <p:clrMapOvr>
    <a:masterClrMapping/>
  </p:clrMapOvr>
  <p:transition spd="slow" advTm="2000">
    <p:circl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IRAN\Desktop\podar\EMAGZINE\SCHOOL EVENTS 5\ISA ACTIVITY 2.JPG"/>
          <p:cNvPicPr>
            <a:picLocks noChangeAspect="1" noChangeArrowheads="1"/>
          </p:cNvPicPr>
          <p:nvPr/>
        </p:nvPicPr>
        <p:blipFill>
          <a:blip r:embed="rId2" cstate="screen"/>
          <a:srcRect/>
          <a:stretch>
            <a:fillRect/>
          </a:stretch>
        </p:blipFill>
        <p:spPr bwMode="auto">
          <a:xfrm>
            <a:off x="0" y="233083"/>
            <a:ext cx="2819400" cy="2052918"/>
          </a:xfrm>
          <a:prstGeom prst="rect">
            <a:avLst/>
          </a:prstGeom>
          <a:noFill/>
        </p:spPr>
      </p:pic>
      <p:pic>
        <p:nvPicPr>
          <p:cNvPr id="7171" name="Picture 3" descr="C:\Users\KIRAN\Desktop\podar\EMAGZINE\SCHOOL EVENTS 5\ISA ACTIVITY MODEL MAKING.JPG"/>
          <p:cNvPicPr>
            <a:picLocks noChangeAspect="1" noChangeArrowheads="1"/>
          </p:cNvPicPr>
          <p:nvPr/>
        </p:nvPicPr>
        <p:blipFill>
          <a:blip r:embed="rId3" cstate="screen"/>
          <a:srcRect/>
          <a:stretch>
            <a:fillRect/>
          </a:stretch>
        </p:blipFill>
        <p:spPr bwMode="auto">
          <a:xfrm>
            <a:off x="2895600" y="228600"/>
            <a:ext cx="3048000" cy="2057400"/>
          </a:xfrm>
          <a:prstGeom prst="rect">
            <a:avLst/>
          </a:prstGeom>
          <a:noFill/>
        </p:spPr>
      </p:pic>
      <p:pic>
        <p:nvPicPr>
          <p:cNvPr id="7172" name="Picture 4" descr="C:\Users\KIRAN\Desktop\podar\EMAGZINE\SCHOOL EVENTS 5\ISA ACTIVITY MODEL.JPG"/>
          <p:cNvPicPr>
            <a:picLocks noChangeAspect="1" noChangeArrowheads="1"/>
          </p:cNvPicPr>
          <p:nvPr/>
        </p:nvPicPr>
        <p:blipFill>
          <a:blip r:embed="rId4" cstate="screen"/>
          <a:srcRect/>
          <a:stretch>
            <a:fillRect/>
          </a:stretch>
        </p:blipFill>
        <p:spPr bwMode="auto">
          <a:xfrm>
            <a:off x="6019800" y="228600"/>
            <a:ext cx="3124200" cy="2082800"/>
          </a:xfrm>
          <a:prstGeom prst="rect">
            <a:avLst/>
          </a:prstGeom>
          <a:noFill/>
        </p:spPr>
      </p:pic>
      <p:pic>
        <p:nvPicPr>
          <p:cNvPr id="7173" name="Picture 5" descr="C:\Users\KIRAN\Desktop\podar\EMAGZINE\SCHOOL EVENTS 5\ISA BOARD WORK.JPG"/>
          <p:cNvPicPr>
            <a:picLocks noChangeAspect="1" noChangeArrowheads="1"/>
          </p:cNvPicPr>
          <p:nvPr/>
        </p:nvPicPr>
        <p:blipFill>
          <a:blip r:embed="rId5" cstate="screen"/>
          <a:srcRect/>
          <a:stretch>
            <a:fillRect/>
          </a:stretch>
        </p:blipFill>
        <p:spPr bwMode="auto">
          <a:xfrm>
            <a:off x="0" y="4038600"/>
            <a:ext cx="3450431" cy="2819400"/>
          </a:xfrm>
          <a:prstGeom prst="rect">
            <a:avLst/>
          </a:prstGeom>
          <a:noFill/>
        </p:spPr>
      </p:pic>
      <p:pic>
        <p:nvPicPr>
          <p:cNvPr id="7174" name="Picture 6" descr="C:\Users\KIRAN\Desktop\podar\EMAGZINE\SCHOOL EVENTS 5\ISA DRAMA.JPG"/>
          <p:cNvPicPr>
            <a:picLocks noChangeAspect="1" noChangeArrowheads="1"/>
          </p:cNvPicPr>
          <p:nvPr/>
        </p:nvPicPr>
        <p:blipFill>
          <a:blip r:embed="rId6" cstate="screen"/>
          <a:srcRect/>
          <a:stretch>
            <a:fillRect/>
          </a:stretch>
        </p:blipFill>
        <p:spPr bwMode="auto">
          <a:xfrm>
            <a:off x="3505200" y="4114800"/>
            <a:ext cx="2819400" cy="2743200"/>
          </a:xfrm>
          <a:prstGeom prst="rect">
            <a:avLst/>
          </a:prstGeom>
          <a:noFill/>
        </p:spPr>
      </p:pic>
      <p:pic>
        <p:nvPicPr>
          <p:cNvPr id="7175" name="Picture 7" descr="C:\Users\KIRAN\Desktop\podar\EMAGZINE\SCHOOL EVENTS 5\ISA SKIT.JPG"/>
          <p:cNvPicPr>
            <a:picLocks noChangeAspect="1" noChangeArrowheads="1"/>
          </p:cNvPicPr>
          <p:nvPr/>
        </p:nvPicPr>
        <p:blipFill>
          <a:blip r:embed="rId7" cstate="screen"/>
          <a:srcRect/>
          <a:stretch>
            <a:fillRect/>
          </a:stretch>
        </p:blipFill>
        <p:spPr bwMode="auto">
          <a:xfrm>
            <a:off x="6400800" y="4114800"/>
            <a:ext cx="2743200" cy="2667000"/>
          </a:xfrm>
          <a:prstGeom prst="rect">
            <a:avLst/>
          </a:prstGeom>
          <a:noFill/>
        </p:spPr>
      </p:pic>
      <p:sp>
        <p:nvSpPr>
          <p:cNvPr id="8" name="TextBox 7"/>
          <p:cNvSpPr txBox="1"/>
          <p:nvPr/>
        </p:nvSpPr>
        <p:spPr>
          <a:xfrm>
            <a:off x="685800" y="2514600"/>
            <a:ext cx="8181920" cy="1107996"/>
          </a:xfrm>
          <a:prstGeom prst="rect">
            <a:avLst/>
          </a:prstGeom>
          <a:noFill/>
        </p:spPr>
        <p:txBody>
          <a:bodyPr wrap="none" rtlCol="0">
            <a:spAutoFit/>
          </a:bodyPr>
          <a:lstStyle/>
          <a:p>
            <a:r>
              <a:rPr lang="en-US" sz="6600" b="1" dirty="0" smtClean="0">
                <a:solidFill>
                  <a:schemeClr val="accent4">
                    <a:lumMod val="75000"/>
                  </a:schemeClr>
                </a:solidFill>
              </a:rPr>
              <a:t>ISA ACTIVITY AND SKIT</a:t>
            </a:r>
            <a:endParaRPr lang="en-US" sz="6600" b="1" dirty="0">
              <a:solidFill>
                <a:schemeClr val="accent4">
                  <a:lumMod val="75000"/>
                </a:schemeClr>
              </a:solidFill>
            </a:endParaRPr>
          </a:p>
        </p:txBody>
      </p:sp>
    </p:spTree>
  </p:cSld>
  <p:clrMapOvr>
    <a:masterClrMapping/>
  </p:clrMapOvr>
  <p:transition spd="slow" advTm="2000">
    <p:circl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325428">
            <a:off x="423009" y="2202858"/>
            <a:ext cx="8434232" cy="1200329"/>
          </a:xfrm>
          <a:prstGeom prst="rect">
            <a:avLst/>
          </a:prstGeom>
          <a:noFill/>
        </p:spPr>
        <p:txBody>
          <a:bodyPr wrap="none" rtlCol="0">
            <a:spAutoFit/>
          </a:bodyPr>
          <a:lstStyle/>
          <a:p>
            <a:r>
              <a:rPr lang="en-US" sz="7200" b="1" dirty="0" smtClean="0">
                <a:solidFill>
                  <a:schemeClr val="accent6">
                    <a:lumMod val="75000"/>
                  </a:schemeClr>
                </a:solidFill>
              </a:rPr>
              <a:t>MULTILINGUAL WEEK</a:t>
            </a:r>
            <a:endParaRPr lang="en-US" sz="7200" b="1" dirty="0">
              <a:solidFill>
                <a:schemeClr val="accent6">
                  <a:lumMod val="75000"/>
                </a:schemeClr>
              </a:solidFill>
            </a:endParaRPr>
          </a:p>
        </p:txBody>
      </p:sp>
    </p:spTree>
  </p:cSld>
  <p:clrMapOvr>
    <a:masterClrMapping/>
  </p:clrMapOvr>
  <p:transition spd="slow" advTm="2000">
    <p:circl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KIRAN\Desktop\podar\EMAGZINE\MULTINGUAL WEEK 6\DRAMA- AIR HOUSE.JPG"/>
          <p:cNvPicPr>
            <a:picLocks noChangeAspect="1" noChangeArrowheads="1"/>
          </p:cNvPicPr>
          <p:nvPr/>
        </p:nvPicPr>
        <p:blipFill>
          <a:blip r:embed="rId2" cstate="screen"/>
          <a:srcRect/>
          <a:stretch>
            <a:fillRect/>
          </a:stretch>
        </p:blipFill>
        <p:spPr bwMode="auto">
          <a:xfrm>
            <a:off x="6019800" y="0"/>
            <a:ext cx="3124200" cy="3276600"/>
          </a:xfrm>
          <a:prstGeom prst="rect">
            <a:avLst/>
          </a:prstGeom>
          <a:noFill/>
        </p:spPr>
      </p:pic>
      <p:pic>
        <p:nvPicPr>
          <p:cNvPr id="8196" name="Picture 4" descr="C:\Users\KIRAN\Desktop\podar\EMAGZINE\MULTINGUAL WEEK 6\DRAMA- EARTH HOUSE.JPG"/>
          <p:cNvPicPr>
            <a:picLocks noChangeAspect="1" noChangeArrowheads="1"/>
          </p:cNvPicPr>
          <p:nvPr/>
        </p:nvPicPr>
        <p:blipFill>
          <a:blip r:embed="rId3" cstate="screen"/>
          <a:srcRect/>
          <a:stretch>
            <a:fillRect/>
          </a:stretch>
        </p:blipFill>
        <p:spPr bwMode="auto">
          <a:xfrm>
            <a:off x="0" y="3429000"/>
            <a:ext cx="5105400" cy="3429000"/>
          </a:xfrm>
          <a:prstGeom prst="rect">
            <a:avLst/>
          </a:prstGeom>
          <a:noFill/>
        </p:spPr>
      </p:pic>
      <p:pic>
        <p:nvPicPr>
          <p:cNvPr id="8197" name="Picture 5" descr="C:\Users\KIRAN\Desktop\podar\EMAGZINE\MULTINGUAL WEEK 6\DRAMA- FIRE HOUSE.JPG"/>
          <p:cNvPicPr>
            <a:picLocks noChangeAspect="1" noChangeArrowheads="1"/>
          </p:cNvPicPr>
          <p:nvPr/>
        </p:nvPicPr>
        <p:blipFill>
          <a:blip r:embed="rId4" cstate="screen"/>
          <a:srcRect/>
          <a:stretch>
            <a:fillRect/>
          </a:stretch>
        </p:blipFill>
        <p:spPr bwMode="auto">
          <a:xfrm>
            <a:off x="5257800" y="3429001"/>
            <a:ext cx="3886200" cy="3429000"/>
          </a:xfrm>
          <a:prstGeom prst="rect">
            <a:avLst/>
          </a:prstGeom>
          <a:noFill/>
        </p:spPr>
      </p:pic>
      <p:pic>
        <p:nvPicPr>
          <p:cNvPr id="8198" name="Picture 6" descr="C:\Users\KIRAN\Desktop\podar\EMAGZINE\MULTINGUAL WEEK 6\DRAMA WATER HOUSE (2).JPG"/>
          <p:cNvPicPr>
            <a:picLocks noChangeAspect="1" noChangeArrowheads="1"/>
          </p:cNvPicPr>
          <p:nvPr/>
        </p:nvPicPr>
        <p:blipFill>
          <a:blip r:embed="rId5" cstate="screen"/>
          <a:srcRect/>
          <a:stretch>
            <a:fillRect/>
          </a:stretch>
        </p:blipFill>
        <p:spPr bwMode="auto">
          <a:xfrm>
            <a:off x="0" y="0"/>
            <a:ext cx="4419600" cy="3276600"/>
          </a:xfrm>
          <a:prstGeom prst="rect">
            <a:avLst/>
          </a:prstGeom>
          <a:noFill/>
        </p:spPr>
      </p:pic>
      <p:sp>
        <p:nvSpPr>
          <p:cNvPr id="7" name="TextBox 6"/>
          <p:cNvSpPr txBox="1"/>
          <p:nvPr/>
        </p:nvSpPr>
        <p:spPr>
          <a:xfrm>
            <a:off x="4419600" y="0"/>
            <a:ext cx="1960793" cy="2800767"/>
          </a:xfrm>
          <a:prstGeom prst="rect">
            <a:avLst/>
          </a:prstGeom>
          <a:noFill/>
        </p:spPr>
        <p:txBody>
          <a:bodyPr wrap="none" rtlCol="0">
            <a:spAutoFit/>
          </a:bodyPr>
          <a:lstStyle/>
          <a:p>
            <a:r>
              <a:rPr lang="en-US" sz="4400" b="1" dirty="0" smtClean="0">
                <a:solidFill>
                  <a:schemeClr val="accent6">
                    <a:lumMod val="75000"/>
                  </a:schemeClr>
                </a:solidFill>
              </a:rPr>
              <a:t>SKIT </a:t>
            </a:r>
          </a:p>
          <a:p>
            <a:r>
              <a:rPr lang="en-US" sz="4400" b="1" dirty="0" smtClean="0">
                <a:solidFill>
                  <a:schemeClr val="accent6">
                    <a:lumMod val="75000"/>
                  </a:schemeClr>
                </a:solidFill>
              </a:rPr>
              <a:t>BY</a:t>
            </a:r>
          </a:p>
          <a:p>
            <a:r>
              <a:rPr lang="en-US" sz="4400" b="1" dirty="0" smtClean="0">
                <a:solidFill>
                  <a:schemeClr val="accent6">
                    <a:lumMod val="75000"/>
                  </a:schemeClr>
                </a:solidFill>
              </a:rPr>
              <a:t>HOUSE </a:t>
            </a:r>
          </a:p>
          <a:p>
            <a:r>
              <a:rPr lang="en-US" sz="4400" b="1" dirty="0" smtClean="0">
                <a:solidFill>
                  <a:schemeClr val="accent6">
                    <a:lumMod val="75000"/>
                  </a:schemeClr>
                </a:solidFill>
              </a:rPr>
              <a:t>WISE</a:t>
            </a:r>
            <a:endParaRPr lang="en-US" sz="4400" b="1" dirty="0">
              <a:solidFill>
                <a:schemeClr val="accent6">
                  <a:lumMod val="75000"/>
                </a:schemeClr>
              </a:solidFill>
            </a:endParaRPr>
          </a:p>
        </p:txBody>
      </p:sp>
    </p:spTree>
  </p:cSld>
  <p:clrMapOvr>
    <a:masterClrMapping/>
  </p:clrMapOvr>
  <p:transition spd="slow" advTm="2000">
    <p:circl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IRAN\Desktop\podar\EMAGZINE\MULTINGUAL WEEK 6\WATER HOUSE DANCE.JPG"/>
          <p:cNvPicPr>
            <a:picLocks noChangeAspect="1" noChangeArrowheads="1"/>
          </p:cNvPicPr>
          <p:nvPr/>
        </p:nvPicPr>
        <p:blipFill>
          <a:blip r:embed="rId2" cstate="screen"/>
          <a:srcRect/>
          <a:stretch>
            <a:fillRect/>
          </a:stretch>
        </p:blipFill>
        <p:spPr bwMode="auto">
          <a:xfrm>
            <a:off x="-1" y="0"/>
            <a:ext cx="3733801" cy="3124200"/>
          </a:xfrm>
          <a:prstGeom prst="rect">
            <a:avLst/>
          </a:prstGeom>
          <a:noFill/>
        </p:spPr>
      </p:pic>
      <p:pic>
        <p:nvPicPr>
          <p:cNvPr id="9219" name="Picture 3" descr="C:\Users\KIRAN\Desktop\podar\EMAGZINE\MULTINGUAL WEEK 6\AIR HOUSE DANCE.JPG"/>
          <p:cNvPicPr>
            <a:picLocks noChangeAspect="1" noChangeArrowheads="1"/>
          </p:cNvPicPr>
          <p:nvPr/>
        </p:nvPicPr>
        <p:blipFill>
          <a:blip r:embed="rId3" cstate="screen"/>
          <a:srcRect/>
          <a:stretch>
            <a:fillRect/>
          </a:stretch>
        </p:blipFill>
        <p:spPr bwMode="auto">
          <a:xfrm>
            <a:off x="1" y="3124201"/>
            <a:ext cx="5867400" cy="3733800"/>
          </a:xfrm>
          <a:prstGeom prst="rect">
            <a:avLst/>
          </a:prstGeom>
          <a:noFill/>
        </p:spPr>
      </p:pic>
      <p:pic>
        <p:nvPicPr>
          <p:cNvPr id="9220" name="Picture 4" descr="C:\Users\KIRAN\Desktop\podar\EMAGZINE\MULTINGUAL WEEK 6\EARTH HOUSE DANC.JPG"/>
          <p:cNvPicPr>
            <a:picLocks noChangeAspect="1" noChangeArrowheads="1"/>
          </p:cNvPicPr>
          <p:nvPr/>
        </p:nvPicPr>
        <p:blipFill>
          <a:blip r:embed="rId4" cstate="screen"/>
          <a:srcRect b="-11074"/>
          <a:stretch>
            <a:fillRect/>
          </a:stretch>
        </p:blipFill>
        <p:spPr bwMode="auto">
          <a:xfrm>
            <a:off x="3810000" y="0"/>
            <a:ext cx="5334000" cy="3352800"/>
          </a:xfrm>
          <a:prstGeom prst="rect">
            <a:avLst/>
          </a:prstGeom>
          <a:noFill/>
        </p:spPr>
      </p:pic>
      <p:pic>
        <p:nvPicPr>
          <p:cNvPr id="9221" name="Picture 5" descr="C:\Users\KIRAN\Desktop\podar\EMAGZINE\MULTINGUAL WEEK 6\SONG- AIR HOUSE.JPG"/>
          <p:cNvPicPr>
            <a:picLocks noChangeAspect="1" noChangeArrowheads="1"/>
          </p:cNvPicPr>
          <p:nvPr/>
        </p:nvPicPr>
        <p:blipFill>
          <a:blip r:embed="rId5" cstate="screen"/>
          <a:srcRect/>
          <a:stretch>
            <a:fillRect/>
          </a:stretch>
        </p:blipFill>
        <p:spPr bwMode="auto">
          <a:xfrm>
            <a:off x="5943600" y="3124200"/>
            <a:ext cx="3200400" cy="365760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281584">
            <a:off x="1308763" y="2141268"/>
            <a:ext cx="6644191" cy="1107996"/>
          </a:xfrm>
          <a:prstGeom prst="rect">
            <a:avLst/>
          </a:prstGeom>
          <a:noFill/>
        </p:spPr>
        <p:txBody>
          <a:bodyPr wrap="none" rtlCol="0">
            <a:spAutoFit/>
          </a:bodyPr>
          <a:lstStyle/>
          <a:p>
            <a:r>
              <a:rPr lang="en-US" sz="6600" b="1" dirty="0" smtClean="0">
                <a:solidFill>
                  <a:srgbClr val="FF0000"/>
                </a:solidFill>
              </a:rPr>
              <a:t>MEDIA COVERAGE</a:t>
            </a:r>
            <a:endParaRPr lang="en-US" sz="6600" b="1" dirty="0">
              <a:solidFill>
                <a:srgbClr val="FF0000"/>
              </a:solidFill>
            </a:endParaRPr>
          </a:p>
        </p:txBody>
      </p:sp>
    </p:spTree>
  </p:cSld>
  <p:clrMapOvr>
    <a:masterClrMapping/>
  </p:clrMapOvr>
  <p:transition spd="slow" advTm="2000">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8763000"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DIRECTOR’S DESK </a:t>
            </a:r>
          </a:p>
          <a:p>
            <a:pPr marL="0" marR="0" lvl="0" indent="0" algn="just" defTabSz="914400" rtl="0" eaLnBrk="1" fontAlgn="base" latinLnBrk="0" hangingPunct="1">
              <a:lnSpc>
                <a:spcPct val="100000"/>
              </a:lnSpc>
              <a:spcBef>
                <a:spcPct val="0"/>
              </a:spcBef>
              <a:spcAft>
                <a:spcPct val="0"/>
              </a:spcAft>
              <a:buClrTx/>
              <a:buSzTx/>
              <a:buFontTx/>
              <a:buNone/>
              <a:tabLst/>
            </a:pPr>
            <a:endParaRPr lang="en-US" sz="3600" b="1" dirty="0" smtClean="0">
              <a:solidFill>
                <a:srgbClr val="FF0000"/>
              </a:solidFill>
              <a:latin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Welcome to yet another year of Harvest 2016- it gives me immense pleasure to know that </a:t>
            </a:r>
            <a:r>
              <a:rPr kumimoji="0" lang="en-US" sz="22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Podar</a:t>
            </a: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International School, </a:t>
            </a:r>
            <a:r>
              <a:rPr kumimoji="0" lang="en-US" sz="22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Kalyan</a:t>
            </a: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has taken great strides in the arena of academic &amp; co-curricular activities. Harvest is a team effort of the entire school community. The various activities conducted will develop in all its students the 21</a:t>
            </a:r>
            <a:r>
              <a:rPr kumimoji="0" lang="en-US" sz="2200"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st</a:t>
            </a: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century skills as they collaborate, innovate, design and reflect.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 school believes in delivering an excellent educational system and the curriculum leads its students to developing their holistic personality with a strong ethical foundation. Students dream to excel.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Harvest will give all an insight into the standards maintained by the school and the involvement of the entire school community. Kudos to all your endeavors and may you all sail in the sea of glory!!!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Regards to all &amp; a fruitful journey ahead…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Dr.(</a:t>
            </a:r>
            <a:r>
              <a:rPr kumimoji="0" lang="en-US" sz="1600" b="1" i="0" u="none" strike="noStrike" cap="none" normalizeH="0" baseline="0" dirty="0" err="1" smtClean="0">
                <a:ln>
                  <a:noFill/>
                </a:ln>
                <a:solidFill>
                  <a:srgbClr val="00B0F0"/>
                </a:solidFill>
                <a:effectLst/>
                <a:latin typeface="Calibri" pitchFamily="34" charset="0"/>
                <a:ea typeface="Calibri" pitchFamily="34" charset="0"/>
                <a:cs typeface="Times New Roman" pitchFamily="18" charset="0"/>
              </a:rPr>
              <a:t>Mrs</a:t>
            </a:r>
            <a:r>
              <a:rPr kumimoji="0" lang="en-US" sz="16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a:t>
            </a:r>
            <a:r>
              <a:rPr kumimoji="0" lang="en-US" sz="1600" b="1" i="0" u="none" strike="noStrike" cap="none" normalizeH="0" baseline="0" dirty="0" err="1" smtClean="0">
                <a:ln>
                  <a:noFill/>
                </a:ln>
                <a:solidFill>
                  <a:srgbClr val="00B0F0"/>
                </a:solidFill>
                <a:effectLst/>
                <a:latin typeface="Calibri" pitchFamily="34" charset="0"/>
                <a:ea typeface="Calibri" pitchFamily="34" charset="0"/>
                <a:cs typeface="Times New Roman" pitchFamily="18" charset="0"/>
              </a:rPr>
              <a:t>Vandana</a:t>
            </a:r>
            <a:r>
              <a:rPr kumimoji="0" lang="en-US" sz="16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a:t>
            </a:r>
            <a:r>
              <a:rPr kumimoji="0" lang="en-US" sz="1600" b="1" i="0" u="none" strike="noStrike" cap="none" normalizeH="0" baseline="0" dirty="0" err="1" smtClean="0">
                <a:ln>
                  <a:noFill/>
                </a:ln>
                <a:solidFill>
                  <a:srgbClr val="00B0F0"/>
                </a:solidFill>
                <a:effectLst/>
                <a:latin typeface="Calibri" pitchFamily="34" charset="0"/>
                <a:ea typeface="Calibri" pitchFamily="34" charset="0"/>
                <a:cs typeface="Times New Roman" pitchFamily="18" charset="0"/>
              </a:rPr>
              <a:t>Lulla</a:t>
            </a:r>
            <a:r>
              <a:rPr kumimoji="0" lang="en-US" sz="16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Director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F:\school\images.jpg"/>
          <p:cNvPicPr/>
          <p:nvPr/>
        </p:nvPicPr>
        <p:blipFill>
          <a:blip r:embed="rId2" cstate="print"/>
          <a:srcRect/>
          <a:stretch>
            <a:fillRect/>
          </a:stretch>
        </p:blipFill>
        <p:spPr bwMode="auto">
          <a:xfrm>
            <a:off x="228600" y="104775"/>
            <a:ext cx="1371600" cy="14192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advTm="2000">
    <p:circl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IRAN\Desktop\podar\EMAGZINE\MEDIA COVERAGE 7\20170131_141849.jpg"/>
          <p:cNvPicPr>
            <a:picLocks noChangeAspect="1" noChangeArrowheads="1"/>
          </p:cNvPicPr>
          <p:nvPr/>
        </p:nvPicPr>
        <p:blipFill>
          <a:blip r:embed="rId2" cstate="screen"/>
          <a:srcRect/>
          <a:stretch>
            <a:fillRect/>
          </a:stretch>
        </p:blipFill>
        <p:spPr bwMode="auto">
          <a:xfrm rot="16200000">
            <a:off x="495301" y="-495300"/>
            <a:ext cx="2895600" cy="3886200"/>
          </a:xfrm>
          <a:prstGeom prst="rect">
            <a:avLst/>
          </a:prstGeom>
          <a:noFill/>
        </p:spPr>
      </p:pic>
      <p:pic>
        <p:nvPicPr>
          <p:cNvPr id="10243" name="Picture 3"/>
          <p:cNvPicPr>
            <a:picLocks noChangeAspect="1" noChangeArrowheads="1"/>
          </p:cNvPicPr>
          <p:nvPr/>
        </p:nvPicPr>
        <p:blipFill>
          <a:blip r:embed="rId3" cstate="screen"/>
          <a:srcRect/>
          <a:stretch>
            <a:fillRect/>
          </a:stretch>
        </p:blipFill>
        <p:spPr bwMode="auto">
          <a:xfrm rot="16200000">
            <a:off x="4189762" y="-303562"/>
            <a:ext cx="1221675" cy="1828800"/>
          </a:xfrm>
          <a:prstGeom prst="rect">
            <a:avLst/>
          </a:prstGeom>
          <a:noFill/>
          <a:ln w="9525">
            <a:noFill/>
            <a:miter lim="800000"/>
            <a:headEnd/>
            <a:tailEnd/>
          </a:ln>
          <a:effectLst/>
        </p:spPr>
      </p:pic>
      <p:pic>
        <p:nvPicPr>
          <p:cNvPr id="10244" name="Picture 4" descr="C:\Users\KIRAN\Desktop\podar\EMAGZINE\MEDIA COVERAGE 7\Annual Day scan copy0001.jpg"/>
          <p:cNvPicPr>
            <a:picLocks noChangeAspect="1" noChangeArrowheads="1"/>
          </p:cNvPicPr>
          <p:nvPr/>
        </p:nvPicPr>
        <p:blipFill>
          <a:blip r:embed="rId4" cstate="screen"/>
          <a:srcRect/>
          <a:stretch>
            <a:fillRect/>
          </a:stretch>
        </p:blipFill>
        <p:spPr bwMode="auto">
          <a:xfrm>
            <a:off x="0" y="2971800"/>
            <a:ext cx="3733800" cy="2289175"/>
          </a:xfrm>
          <a:prstGeom prst="rect">
            <a:avLst/>
          </a:prstGeom>
          <a:noFill/>
        </p:spPr>
      </p:pic>
      <p:pic>
        <p:nvPicPr>
          <p:cNvPr id="10245" name="Picture 5" descr="C:\Users\KIRAN\Desktop\podar\EMAGZINE\MEDIA COVERAGE 7\Be Prepared!0001.jpg"/>
          <p:cNvPicPr>
            <a:picLocks noChangeAspect="1" noChangeArrowheads="1"/>
          </p:cNvPicPr>
          <p:nvPr/>
        </p:nvPicPr>
        <p:blipFill>
          <a:blip r:embed="rId5" cstate="screen"/>
          <a:srcRect/>
          <a:stretch>
            <a:fillRect/>
          </a:stretch>
        </p:blipFill>
        <p:spPr bwMode="auto">
          <a:xfrm>
            <a:off x="5715000" y="-76200"/>
            <a:ext cx="3429000" cy="2738813"/>
          </a:xfrm>
          <a:prstGeom prst="rect">
            <a:avLst/>
          </a:prstGeom>
          <a:noFill/>
        </p:spPr>
      </p:pic>
      <p:pic>
        <p:nvPicPr>
          <p:cNvPr id="10246" name="Picture 6" descr="C:\Users\KIRAN\Desktop\podar\EMAGZINE\MEDIA COVERAGE 7\Green fields...00012.jpg"/>
          <p:cNvPicPr>
            <a:picLocks noChangeAspect="1" noChangeArrowheads="1"/>
          </p:cNvPicPr>
          <p:nvPr/>
        </p:nvPicPr>
        <p:blipFill>
          <a:blip r:embed="rId6" cstate="screen"/>
          <a:srcRect/>
          <a:stretch>
            <a:fillRect/>
          </a:stretch>
        </p:blipFill>
        <p:spPr bwMode="auto">
          <a:xfrm>
            <a:off x="3886200" y="2209800"/>
            <a:ext cx="3429000" cy="1744189"/>
          </a:xfrm>
          <a:prstGeom prst="rect">
            <a:avLst/>
          </a:prstGeom>
          <a:noFill/>
        </p:spPr>
      </p:pic>
      <p:pic>
        <p:nvPicPr>
          <p:cNvPr id="10247" name="Picture 7" descr="C:\Users\KIRAN\Desktop\podar\EMAGZINE\MEDIA COVERAGE 7\let adapt the... mantra0001.jpg"/>
          <p:cNvPicPr>
            <a:picLocks noChangeAspect="1" noChangeArrowheads="1"/>
          </p:cNvPicPr>
          <p:nvPr/>
        </p:nvPicPr>
        <p:blipFill>
          <a:blip r:embed="rId7" cstate="screen"/>
          <a:srcRect/>
          <a:stretch>
            <a:fillRect/>
          </a:stretch>
        </p:blipFill>
        <p:spPr bwMode="auto">
          <a:xfrm>
            <a:off x="2743200" y="3962400"/>
            <a:ext cx="4038600" cy="2330475"/>
          </a:xfrm>
          <a:prstGeom prst="rect">
            <a:avLst/>
          </a:prstGeom>
          <a:noFill/>
        </p:spPr>
      </p:pic>
      <p:pic>
        <p:nvPicPr>
          <p:cNvPr id="10248" name="Picture 8" descr="C:\Users\KIRAN\Desktop\podar\EMAGZINE\MEDIA COVERAGE 7\HT Student edition.jpg"/>
          <p:cNvPicPr>
            <a:picLocks noChangeAspect="1" noChangeArrowheads="1"/>
          </p:cNvPicPr>
          <p:nvPr/>
        </p:nvPicPr>
        <p:blipFill>
          <a:blip r:embed="rId8" cstate="screen"/>
          <a:srcRect/>
          <a:stretch>
            <a:fillRect/>
          </a:stretch>
        </p:blipFill>
        <p:spPr bwMode="auto">
          <a:xfrm>
            <a:off x="6858000" y="3276600"/>
            <a:ext cx="2057400" cy="289560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604832">
            <a:off x="152400" y="2895600"/>
            <a:ext cx="8678273" cy="707886"/>
          </a:xfrm>
          <a:prstGeom prst="rect">
            <a:avLst/>
          </a:prstGeom>
          <a:noFill/>
        </p:spPr>
        <p:txBody>
          <a:bodyPr wrap="none" rtlCol="0">
            <a:spAutoFit/>
          </a:bodyPr>
          <a:lstStyle/>
          <a:p>
            <a:r>
              <a:rPr lang="en-US" sz="4000" b="1" dirty="0" smtClean="0">
                <a:solidFill>
                  <a:srgbClr val="FF0000"/>
                </a:solidFill>
              </a:rPr>
              <a:t>DIFFERENT WORKSHOPS FOR TEACHERS</a:t>
            </a:r>
            <a:endParaRPr lang="en-US" sz="4000" b="1" dirty="0">
              <a:solidFill>
                <a:srgbClr val="FF0000"/>
              </a:solidFill>
            </a:endParaRPr>
          </a:p>
        </p:txBody>
      </p:sp>
    </p:spTree>
  </p:cSld>
  <p:clrMapOvr>
    <a:masterClrMapping/>
  </p:clrMapOvr>
  <p:transition spd="slow" advTm="2000">
    <p:circl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IRAN\Desktop\podar\EMAGZINE\WORKSHOP 8\ACP WORKSHOP 1.jpg"/>
          <p:cNvPicPr>
            <a:picLocks noChangeAspect="1" noChangeArrowheads="1"/>
          </p:cNvPicPr>
          <p:nvPr/>
        </p:nvPicPr>
        <p:blipFill>
          <a:blip r:embed="rId2" cstate="screen"/>
          <a:srcRect/>
          <a:stretch>
            <a:fillRect/>
          </a:stretch>
        </p:blipFill>
        <p:spPr bwMode="auto">
          <a:xfrm>
            <a:off x="2286000" y="762000"/>
            <a:ext cx="4521200" cy="3390900"/>
          </a:xfrm>
          <a:prstGeom prst="rect">
            <a:avLst/>
          </a:prstGeom>
          <a:noFill/>
        </p:spPr>
      </p:pic>
      <p:pic>
        <p:nvPicPr>
          <p:cNvPr id="11267" name="Picture 3" descr="C:\Users\KIRAN\Desktop\podar\EMAGZINE\WORKSHOP 8\ACP WORKSHOP 2.jpg"/>
          <p:cNvPicPr>
            <a:picLocks noChangeAspect="1" noChangeArrowheads="1"/>
          </p:cNvPicPr>
          <p:nvPr/>
        </p:nvPicPr>
        <p:blipFill>
          <a:blip r:embed="rId3" cstate="screen"/>
          <a:srcRect/>
          <a:stretch>
            <a:fillRect/>
          </a:stretch>
        </p:blipFill>
        <p:spPr bwMode="auto">
          <a:xfrm>
            <a:off x="152400" y="76200"/>
            <a:ext cx="2286000" cy="1828800"/>
          </a:xfrm>
          <a:prstGeom prst="rect">
            <a:avLst/>
          </a:prstGeom>
          <a:noFill/>
        </p:spPr>
      </p:pic>
      <p:pic>
        <p:nvPicPr>
          <p:cNvPr id="11268" name="Picture 4" descr="C:\Users\KIRAN\Desktop\podar\EMAGZINE\WORKSHOP 8\ACP WORKSHOP.jpg"/>
          <p:cNvPicPr>
            <a:picLocks noChangeAspect="1" noChangeArrowheads="1"/>
          </p:cNvPicPr>
          <p:nvPr/>
        </p:nvPicPr>
        <p:blipFill>
          <a:blip r:embed="rId4" cstate="screen"/>
          <a:srcRect/>
          <a:stretch>
            <a:fillRect/>
          </a:stretch>
        </p:blipFill>
        <p:spPr bwMode="auto">
          <a:xfrm>
            <a:off x="6553200" y="0"/>
            <a:ext cx="2590800" cy="1943100"/>
          </a:xfrm>
          <a:prstGeom prst="rect">
            <a:avLst/>
          </a:prstGeom>
          <a:noFill/>
        </p:spPr>
      </p:pic>
      <p:pic>
        <p:nvPicPr>
          <p:cNvPr id="11269" name="Picture 5" descr="C:\Users\KIRAN\Desktop\podar\EMAGZINE\WORKSHOP 8\ACP WORKSHOP3.jpg"/>
          <p:cNvPicPr>
            <a:picLocks noChangeAspect="1" noChangeArrowheads="1"/>
          </p:cNvPicPr>
          <p:nvPr/>
        </p:nvPicPr>
        <p:blipFill>
          <a:blip r:embed="rId5" cstate="screen"/>
          <a:srcRect/>
          <a:stretch>
            <a:fillRect/>
          </a:stretch>
        </p:blipFill>
        <p:spPr bwMode="auto">
          <a:xfrm>
            <a:off x="3251200" y="4210050"/>
            <a:ext cx="3530600" cy="2647950"/>
          </a:xfrm>
          <a:prstGeom prst="rect">
            <a:avLst/>
          </a:prstGeom>
          <a:noFill/>
        </p:spPr>
      </p:pic>
      <p:sp>
        <p:nvSpPr>
          <p:cNvPr id="6" name="TextBox 5"/>
          <p:cNvSpPr txBox="1"/>
          <p:nvPr/>
        </p:nvSpPr>
        <p:spPr>
          <a:xfrm>
            <a:off x="0" y="4724400"/>
            <a:ext cx="3253648" cy="1569660"/>
          </a:xfrm>
          <a:prstGeom prst="rect">
            <a:avLst/>
          </a:prstGeom>
          <a:noFill/>
        </p:spPr>
        <p:txBody>
          <a:bodyPr wrap="none" rtlCol="0">
            <a:spAutoFit/>
          </a:bodyPr>
          <a:lstStyle/>
          <a:p>
            <a:r>
              <a:rPr lang="en-US" sz="4800" b="1" dirty="0" smtClean="0">
                <a:solidFill>
                  <a:srgbClr val="00B050"/>
                </a:solidFill>
              </a:rPr>
              <a:t>ACP </a:t>
            </a:r>
          </a:p>
          <a:p>
            <a:r>
              <a:rPr lang="en-US" sz="4800" b="1" dirty="0" smtClean="0">
                <a:solidFill>
                  <a:srgbClr val="00B050"/>
                </a:solidFill>
              </a:rPr>
              <a:t>WORKSHOP</a:t>
            </a:r>
            <a:endParaRPr lang="en-US" sz="4800" b="1" dirty="0">
              <a:solidFill>
                <a:srgbClr val="00B050"/>
              </a:solidFill>
            </a:endParaRPr>
          </a:p>
        </p:txBody>
      </p:sp>
    </p:spTree>
  </p:cSld>
  <p:clrMapOvr>
    <a:masterClrMapping/>
  </p:clrMapOvr>
  <p:transition spd="slow" advTm="2000">
    <p:circl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IRAN\Desktop\podar\EMAGZINE\WORKSHOP 8\WORKSHOP 2.JPG"/>
          <p:cNvPicPr>
            <a:picLocks noChangeAspect="1" noChangeArrowheads="1"/>
          </p:cNvPicPr>
          <p:nvPr/>
        </p:nvPicPr>
        <p:blipFill>
          <a:blip r:embed="rId2" cstate="screen"/>
          <a:srcRect/>
          <a:stretch>
            <a:fillRect/>
          </a:stretch>
        </p:blipFill>
        <p:spPr bwMode="auto">
          <a:xfrm>
            <a:off x="0" y="0"/>
            <a:ext cx="4572000" cy="3352800"/>
          </a:xfrm>
          <a:prstGeom prst="rect">
            <a:avLst/>
          </a:prstGeom>
          <a:noFill/>
        </p:spPr>
      </p:pic>
      <p:pic>
        <p:nvPicPr>
          <p:cNvPr id="12291" name="Picture 3" descr="C:\Users\KIRAN\Desktop\podar\EMAGZINE\WORKSHOP 8\WORKSHOP 1.jpg"/>
          <p:cNvPicPr>
            <a:picLocks noChangeAspect="1" noChangeArrowheads="1"/>
          </p:cNvPicPr>
          <p:nvPr/>
        </p:nvPicPr>
        <p:blipFill>
          <a:blip r:embed="rId3" cstate="screen"/>
          <a:srcRect/>
          <a:stretch>
            <a:fillRect/>
          </a:stretch>
        </p:blipFill>
        <p:spPr bwMode="auto">
          <a:xfrm>
            <a:off x="4724400" y="0"/>
            <a:ext cx="4191000" cy="3429000"/>
          </a:xfrm>
          <a:prstGeom prst="rect">
            <a:avLst/>
          </a:prstGeom>
          <a:noFill/>
        </p:spPr>
      </p:pic>
      <p:pic>
        <p:nvPicPr>
          <p:cNvPr id="12292" name="Picture 4" descr="C:\Users\KIRAN\Desktop\podar\EMAGZINE\WORKSHOP 8\WORKSHOP 4.jpg"/>
          <p:cNvPicPr>
            <a:picLocks noChangeAspect="1" noChangeArrowheads="1"/>
          </p:cNvPicPr>
          <p:nvPr/>
        </p:nvPicPr>
        <p:blipFill>
          <a:blip r:embed="rId4" cstate="screen"/>
          <a:srcRect/>
          <a:stretch>
            <a:fillRect/>
          </a:stretch>
        </p:blipFill>
        <p:spPr bwMode="auto">
          <a:xfrm>
            <a:off x="0" y="3429000"/>
            <a:ext cx="4953001" cy="3176588"/>
          </a:xfrm>
          <a:prstGeom prst="rect">
            <a:avLst/>
          </a:prstGeom>
          <a:noFill/>
        </p:spPr>
      </p:pic>
      <p:sp>
        <p:nvSpPr>
          <p:cNvPr id="5" name="TextBox 4"/>
          <p:cNvSpPr txBox="1"/>
          <p:nvPr/>
        </p:nvSpPr>
        <p:spPr>
          <a:xfrm>
            <a:off x="5001071" y="3962400"/>
            <a:ext cx="4142929" cy="1200329"/>
          </a:xfrm>
          <a:prstGeom prst="rect">
            <a:avLst/>
          </a:prstGeom>
          <a:noFill/>
        </p:spPr>
        <p:txBody>
          <a:bodyPr wrap="none" rtlCol="0">
            <a:spAutoFit/>
          </a:bodyPr>
          <a:lstStyle/>
          <a:p>
            <a:r>
              <a:rPr lang="en-US" sz="3600" b="1" dirty="0" smtClean="0"/>
              <a:t>WORKSHOP BY </a:t>
            </a:r>
          </a:p>
          <a:p>
            <a:r>
              <a:rPr lang="en-US" sz="3600" b="1" dirty="0" smtClean="0"/>
              <a:t>NRITYANJALI GROUP</a:t>
            </a:r>
            <a:endParaRPr lang="en-US" sz="3600" b="1" dirty="0"/>
          </a:p>
        </p:txBody>
      </p:sp>
    </p:spTree>
  </p:cSld>
  <p:clrMapOvr>
    <a:masterClrMapping/>
  </p:clrMapOvr>
  <p:transition spd="slow" advTm="2000">
    <p:circl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IRAN\Downloads\Untitled design.jpg"/>
          <p:cNvPicPr>
            <a:picLocks noChangeAspect="1" noChangeArrowheads="1"/>
          </p:cNvPicPr>
          <p:nvPr/>
        </p:nvPicPr>
        <p:blipFill>
          <a:blip r:embed="rId2"/>
          <a:srcRect/>
          <a:stretch>
            <a:fillRect/>
          </a:stretch>
        </p:blipFill>
        <p:spPr bwMode="auto">
          <a:xfrm>
            <a:off x="228600" y="152400"/>
            <a:ext cx="8686800" cy="6553200"/>
          </a:xfrm>
          <a:prstGeom prst="rect">
            <a:avLst/>
          </a:prstGeom>
          <a:ln>
            <a:noFill/>
          </a:ln>
          <a:effectLst>
            <a:softEdge rad="112500"/>
          </a:effectLst>
        </p:spPr>
      </p:pic>
    </p:spTree>
  </p:cSld>
  <p:clrMapOvr>
    <a:masterClrMapping/>
  </p:clrMapOvr>
  <p:transition spd="slow" advTm="2000">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a:stretch>
            <a:fillRect/>
          </a:stretch>
        </p:blipFill>
        <p:spPr bwMode="auto">
          <a:xfrm>
            <a:off x="457200" y="228600"/>
            <a:ext cx="8001000" cy="630555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Desktop\PHOTO.jpg"/>
          <p:cNvPicPr/>
          <p:nvPr/>
        </p:nvPicPr>
        <p:blipFill>
          <a:blip r:embed="rId2" cstate="print"/>
          <a:srcRect/>
          <a:stretch>
            <a:fillRect/>
          </a:stretch>
        </p:blipFill>
        <p:spPr bwMode="auto">
          <a:xfrm>
            <a:off x="533400" y="381000"/>
            <a:ext cx="7924800" cy="6019800"/>
          </a:xfrm>
          <a:prstGeom prst="rect">
            <a:avLst/>
          </a:prstGeom>
          <a:noFill/>
          <a:ln w="9525">
            <a:noFill/>
            <a:miter lim="800000"/>
            <a:headEnd/>
            <a:tailEnd/>
          </a:ln>
        </p:spPr>
      </p:pic>
    </p:spTree>
  </p:cSld>
  <p:clrMapOvr>
    <a:masterClrMapping/>
  </p:clrMapOvr>
  <p:transition spd="slow" advTm="2000">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ChangeArrowheads="1"/>
          </p:cNvSpPr>
          <p:nvPr/>
        </p:nvSpPr>
        <p:spPr bwMode="auto">
          <a:xfrm>
            <a:off x="0" y="0"/>
            <a:ext cx="8915400" cy="65094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800" b="1" i="0" u="none" strike="noStrike" cap="none" normalizeH="0" baseline="0" dirty="0" smtClean="0">
                <a:ln>
                  <a:noFill/>
                </a:ln>
                <a:solidFill>
                  <a:srgbClr val="403152"/>
                </a:solidFill>
                <a:effectLst/>
                <a:latin typeface="Times New Roman" pitchFamily="18" charset="0"/>
                <a:ea typeface="Calibri" pitchFamily="34" charset="0"/>
                <a:cs typeface="Times New Roman" pitchFamily="18" charset="0"/>
              </a:rPr>
              <a:t>PRINCIPAL</a:t>
            </a:r>
            <a:r>
              <a:rPr kumimoji="0" lang="en-US" sz="2800" b="1" i="0" u="none" strike="noStrike" cap="none" normalizeH="0" baseline="0" dirty="0" smtClean="0">
                <a:ln>
                  <a:noFill/>
                </a:ln>
                <a:solidFill>
                  <a:srgbClr val="403152"/>
                </a:solidFill>
                <a:effectLst/>
                <a:latin typeface="Calibri"/>
                <a:ea typeface="Calibri" pitchFamily="34" charset="0"/>
                <a:cs typeface="Times New Roman" pitchFamily="18" charset="0"/>
              </a:rPr>
              <a:t>’</a:t>
            </a:r>
            <a:r>
              <a:rPr kumimoji="0" lang="en-US" sz="2800" b="1" i="0" u="none" strike="noStrike" cap="none" normalizeH="0" baseline="0" dirty="0" smtClean="0">
                <a:ln>
                  <a:noFill/>
                </a:ln>
                <a:solidFill>
                  <a:srgbClr val="403152"/>
                </a:solidFill>
                <a:effectLst/>
                <a:latin typeface="Times New Roman" pitchFamily="18" charset="0"/>
                <a:ea typeface="Calibri" pitchFamily="34" charset="0"/>
                <a:cs typeface="Times New Roman" pitchFamily="18" charset="0"/>
              </a:rPr>
              <a:t>S DESK</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“The whole purpose of education is to turn mirrors into windows.” –</a:t>
            </a:r>
            <a:r>
              <a:rPr kumimoji="0" lang="en-US" sz="18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r>
              <a:rPr kumimoji="0" lang="en-US" sz="18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Harris Sydney</a:t>
            </a:r>
            <a:r>
              <a:rPr kumimoji="0" lang="en-US" sz="18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
            </a:r>
            <a:br>
              <a:rPr kumimoji="0" lang="en-US" sz="1800" b="0"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br>
            <a:r>
              <a:rPr kumimoji="0" lang="en-US" b="0" i="0" u="none" strike="noStrike" cap="none" normalizeH="0" baseline="0" dirty="0" smtClean="0">
                <a:ln>
                  <a:noFill/>
                </a:ln>
                <a:solidFill>
                  <a:schemeClr val="tx1"/>
                </a:solidFill>
                <a:effectLst/>
                <a:latin typeface="+mj-lt"/>
                <a:ea typeface="Calibri" pitchFamily="34" charset="0"/>
                <a:cs typeface="Times New Roman" pitchFamily="18" charset="0"/>
              </a:rPr>
              <a:t>A wonderful term has started and students have settled in well.</a:t>
            </a:r>
            <a:endParaRPr kumimoji="0" lang="en-US" b="0"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mj-lt"/>
                <a:ea typeface="Calibri" pitchFamily="34" charset="0"/>
                <a:cs typeface="Times New Roman" pitchFamily="18" charset="0"/>
              </a:rPr>
              <a:t>While we cross the march of six wonderful years in CIE we are really proud to continue offering a spectrum of education to our students claiming the fact that </a:t>
            </a:r>
            <a:r>
              <a:rPr kumimoji="0" lang="en-US" b="0" i="1" u="none" strike="noStrike" cap="none" normalizeH="0" baseline="0" dirty="0" smtClean="0">
                <a:ln>
                  <a:noFill/>
                </a:ln>
                <a:solidFill>
                  <a:schemeClr val="tx1"/>
                </a:solidFill>
                <a:effectLst/>
                <a:latin typeface="+mj-lt"/>
                <a:ea typeface="Calibri" pitchFamily="34" charset="0"/>
                <a:cs typeface="Times New Roman" pitchFamily="18" charset="0"/>
              </a:rPr>
              <a:t>we have not only been educating the minds of our youth, but also their hearts. </a:t>
            </a:r>
            <a:r>
              <a:rPr kumimoji="0" lang="en-US" b="0" i="0" u="none" strike="noStrike" cap="none" normalizeH="0" baseline="0" dirty="0" smtClean="0">
                <a:ln>
                  <a:noFill/>
                </a:ln>
                <a:solidFill>
                  <a:schemeClr val="tx1"/>
                </a:solidFill>
                <a:effectLst/>
                <a:latin typeface="+mj-lt"/>
                <a:ea typeface="Calibri" pitchFamily="34" charset="0"/>
                <a:cs typeface="Times New Roman" pitchFamily="18" charset="0"/>
              </a:rPr>
              <a:t>Students become the subject of teacher’s actions, target of teacher’s thoughts and compliment of teacher’s endeavors. </a:t>
            </a:r>
            <a:r>
              <a:rPr kumimoji="0" lang="en-US" b="0" i="1" u="none" strike="noStrike" cap="none" normalizeH="0" baseline="0" dirty="0" smtClean="0">
                <a:ln>
                  <a:noFill/>
                </a:ln>
                <a:solidFill>
                  <a:schemeClr val="tx1"/>
                </a:solidFill>
                <a:effectLst/>
                <a:latin typeface="+mj-lt"/>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mj-lt"/>
                <a:ea typeface="Calibri" pitchFamily="34" charset="0"/>
                <a:cs typeface="Times New Roman" pitchFamily="18" charset="0"/>
              </a:rPr>
              <a:t>Hence, we strongly support interdisciplinary research and development for the benefit of our students and society at large. We aim to not just impart knowledge to the students, but also to inculcate in them - wisdom, compassion and a humanitarian spirit. It was Margaret Mead who said “Children must be taught how to think, not what to think,” and to enable this, our motto of Knowledge, Imagination and Innovation is encouraged through a holistic approach. "To motivate the weak, To address the average and To challenge the gifted" is the educating vision of our school.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mj-lt"/>
                <a:ea typeface="Calibri" pitchFamily="34" charset="0"/>
                <a:cs typeface="Times New Roman" pitchFamily="18" charset="0"/>
              </a:rPr>
              <a:t> In terms of teaching &amp; learning, the school continues to sharpen the disciplinary focus on each subject and that the focus is on preparing our students for the IGCSE and beyond. It is not only about the marks and grades but also the skills and values that one should have in facing the challenging world of tomorrow. In terms of non-academic areas, our school is also pushing in many different directions. We are providing more opportunities for developing student leaders at all levels and increasing exposure of our students in competitions and benchmarking of other students in various international sports and academic </a:t>
            </a:r>
            <a:r>
              <a:rPr kumimoji="0" lang="en-US" sz="1800" b="0" i="0" u="none" strike="noStrike" cap="none" normalizeH="0" baseline="0" dirty="0" smtClean="0">
                <a:ln>
                  <a:noFill/>
                </a:ln>
                <a:solidFill>
                  <a:schemeClr val="tx1"/>
                </a:solidFill>
                <a:effectLst/>
                <a:latin typeface="+mj-lt"/>
                <a:ea typeface="Calibri" pitchFamily="34" charset="0"/>
                <a:cs typeface="Times New Roman" pitchFamily="18" charset="0"/>
              </a:rPr>
              <a:t>competitions. </a:t>
            </a:r>
            <a:endParaRPr kumimoji="0" lang="en-US" sz="18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transition spd="slow" advTm="2000">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304800" y="457200"/>
            <a:ext cx="77724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Besides this, we at </a:t>
            </a:r>
            <a:r>
              <a:rPr kumimoji="0" lang="en-US" sz="18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Podar</a:t>
            </a: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CIE spotlight on Character Building. In an already packed school day, finding time for character education can be a challenge but it’s an important facet of education because we believe that Character is the tree and habits are the seeds you sow to reap it. If you invest in good habits, you will reap good character and if you invest in good character you will reap a successful destiny.</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are indeed grateful to the parents for reposing year after year, such complete confidence and entrusting their children to us to mould them to worthy citizens of the society.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Last but not the least I would like all my Podarites to follow some inspirational lines well said by the Swami Vivekananda - Take up one idea. Make that one idea your life–think of it, dream of it, and live on that idea. Let the brain, muscles, nerves, every part of your body, be full of that idea. This is the way to success. But keep in mind always that you should never try to become a person of success, but rather try to become a person of value.”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Thank You</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0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Mr. Sanjay Nandi</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B0F0"/>
                </a:solidFill>
                <a:effectLst/>
                <a:latin typeface="Calibri" pitchFamily="34" charset="0"/>
                <a:ea typeface="Calibri" pitchFamily="34" charset="0"/>
                <a:cs typeface="Times New Roman" pitchFamily="18" charset="0"/>
              </a:rPr>
              <a:t>                                                                                        Principal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C:\Users\admin\Desktop\sanjay.jpg"/>
          <p:cNvPicPr/>
          <p:nvPr/>
        </p:nvPicPr>
        <p:blipFill>
          <a:blip r:embed="rId2" cstate="screen"/>
          <a:srcRect/>
          <a:stretch>
            <a:fillRect/>
          </a:stretch>
        </p:blipFill>
        <p:spPr bwMode="auto">
          <a:xfrm>
            <a:off x="7162800" y="4876800"/>
            <a:ext cx="1738151" cy="1743075"/>
          </a:xfrm>
          <a:prstGeom prst="rect">
            <a:avLst/>
          </a:prstGeom>
          <a:noFill/>
          <a:ln w="9525">
            <a:noFill/>
            <a:miter lim="800000"/>
            <a:headEnd/>
            <a:tailEnd/>
          </a:ln>
        </p:spPr>
      </p:pic>
    </p:spTree>
  </p:cSld>
  <p:clrMapOvr>
    <a:masterClrMapping/>
  </p:clrMapOvr>
  <p:transition spd="slow" advTm="2000">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799" y="990597"/>
          <a:ext cx="8458200" cy="5334002"/>
        </p:xfrm>
        <a:graphic>
          <a:graphicData uri="http://schemas.openxmlformats.org/drawingml/2006/table">
            <a:tbl>
              <a:tblPr>
                <a:tableStyleId>{775DCB02-9BB8-47FD-8907-85C794F793BA}</a:tableStyleId>
              </a:tblPr>
              <a:tblGrid>
                <a:gridCol w="4229100"/>
                <a:gridCol w="4229100"/>
              </a:tblGrid>
              <a:tr h="605636">
                <a:tc>
                  <a:txBody>
                    <a:bodyPr/>
                    <a:lstStyle/>
                    <a:p>
                      <a:pPr marL="0" marR="0" algn="l">
                        <a:lnSpc>
                          <a:spcPct val="115000"/>
                        </a:lnSpc>
                        <a:spcBef>
                          <a:spcPts val="0"/>
                        </a:spcBef>
                        <a:spcAft>
                          <a:spcPts val="1000"/>
                        </a:spcAft>
                        <a:tabLst>
                          <a:tab pos="171450" algn="l"/>
                        </a:tabLst>
                      </a:pPr>
                      <a:r>
                        <a:rPr lang="en-US" sz="2400" dirty="0"/>
                        <a:t>Chief Patron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Dr. (Mrs) Vandana Lulla </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dirty="0"/>
                        <a:t>Chief Mentor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Mr. Sanjay Nandi </a:t>
                      </a:r>
                      <a:endParaRPr lang="en-US" sz="2400">
                        <a:latin typeface="Calibri"/>
                        <a:ea typeface="Calibri"/>
                        <a:cs typeface="Times New Roman"/>
                      </a:endParaRPr>
                    </a:p>
                  </a:txBody>
                  <a:tcPr marL="71013" marR="71013" marT="35506" marB="35506"/>
                </a:tc>
              </a:tr>
              <a:tr h="1240474">
                <a:tc>
                  <a:txBody>
                    <a:bodyPr/>
                    <a:lstStyle/>
                    <a:p>
                      <a:pPr marL="0" marR="0" algn="l">
                        <a:lnSpc>
                          <a:spcPct val="115000"/>
                        </a:lnSpc>
                        <a:spcBef>
                          <a:spcPts val="0"/>
                        </a:spcBef>
                        <a:spcAft>
                          <a:spcPts val="1000"/>
                        </a:spcAft>
                        <a:tabLst>
                          <a:tab pos="171450" algn="l"/>
                        </a:tabLst>
                      </a:pPr>
                      <a:r>
                        <a:rPr lang="en-US" sz="2400" dirty="0"/>
                        <a:t>Joint Editor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dirty="0"/>
                        <a:t> Ms. Piyalee Bhatacharya and </a:t>
                      </a:r>
                      <a:endParaRPr lang="en-US" sz="2400" dirty="0" smtClean="0"/>
                    </a:p>
                    <a:p>
                      <a:pPr marL="0" marR="0" algn="l">
                        <a:lnSpc>
                          <a:spcPct val="115000"/>
                        </a:lnSpc>
                        <a:spcBef>
                          <a:spcPts val="0"/>
                        </a:spcBef>
                        <a:spcAft>
                          <a:spcPts val="1000"/>
                        </a:spcAft>
                        <a:tabLst>
                          <a:tab pos="171450" algn="l"/>
                        </a:tabLst>
                      </a:pPr>
                      <a:r>
                        <a:rPr lang="en-US" sz="2400" dirty="0" smtClean="0"/>
                        <a:t>Dr</a:t>
                      </a:r>
                      <a:r>
                        <a:rPr lang="en-US" sz="2400" dirty="0"/>
                        <a:t>. (Mrs.) Rukmini Mardhanan</a:t>
                      </a:r>
                      <a:endParaRPr lang="en-US" sz="2400" dirty="0">
                        <a:latin typeface="Calibri"/>
                        <a:ea typeface="Calibri"/>
                        <a:cs typeface="Times New Roman"/>
                      </a:endParaRPr>
                    </a:p>
                  </a:txBody>
                  <a:tcPr marL="71013" marR="71013" marT="35506" marB="35506"/>
                </a:tc>
              </a:tr>
              <a:tr h="875623">
                <a:tc>
                  <a:txBody>
                    <a:bodyPr/>
                    <a:lstStyle/>
                    <a:p>
                      <a:pPr marL="0" marR="0" algn="l">
                        <a:lnSpc>
                          <a:spcPct val="115000"/>
                        </a:lnSpc>
                        <a:spcBef>
                          <a:spcPts val="0"/>
                        </a:spcBef>
                        <a:spcAft>
                          <a:spcPts val="1000"/>
                        </a:spcAft>
                        <a:tabLst>
                          <a:tab pos="171450" algn="l"/>
                        </a:tabLst>
                      </a:pPr>
                      <a:r>
                        <a:rPr lang="en-US" sz="2400" dirty="0"/>
                        <a:t>Technical Support </a:t>
                      </a:r>
                      <a:endParaRPr lang="en-US" sz="2400" dirty="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Ms. Mary Madhurima</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a:t>Cover Design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Mr. Jagdish Rao</a:t>
                      </a:r>
                      <a:endParaRPr lang="en-US" sz="2400">
                        <a:latin typeface="Calibri"/>
                        <a:ea typeface="Calibri"/>
                        <a:cs typeface="Times New Roman"/>
                      </a:endParaRPr>
                    </a:p>
                  </a:txBody>
                  <a:tcPr marL="71013" marR="71013" marT="35506" marB="35506"/>
                </a:tc>
              </a:tr>
              <a:tr h="795361">
                <a:tc>
                  <a:txBody>
                    <a:bodyPr/>
                    <a:lstStyle/>
                    <a:p>
                      <a:pPr marL="0" marR="0" algn="l">
                        <a:lnSpc>
                          <a:spcPct val="115000"/>
                        </a:lnSpc>
                        <a:spcBef>
                          <a:spcPts val="0"/>
                        </a:spcBef>
                        <a:spcAft>
                          <a:spcPts val="1000"/>
                        </a:spcAft>
                        <a:tabLst>
                          <a:tab pos="171450" algn="l"/>
                        </a:tabLst>
                      </a:pPr>
                      <a:r>
                        <a:rPr lang="en-US" sz="2400"/>
                        <a:t>Co-ordinator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a:t>Mrs. Arti Koli &amp; Mrs. Manjula</a:t>
                      </a:r>
                      <a:endParaRPr lang="en-US" sz="2400">
                        <a:latin typeface="Calibri"/>
                        <a:ea typeface="Calibri"/>
                        <a:cs typeface="Times New Roman"/>
                      </a:endParaRPr>
                    </a:p>
                  </a:txBody>
                  <a:tcPr marL="71013" marR="71013" marT="35506" marB="35506"/>
                </a:tc>
              </a:tr>
              <a:tr h="605636">
                <a:tc>
                  <a:txBody>
                    <a:bodyPr/>
                    <a:lstStyle/>
                    <a:p>
                      <a:pPr marL="0" marR="0" algn="l">
                        <a:lnSpc>
                          <a:spcPct val="115000"/>
                        </a:lnSpc>
                        <a:spcBef>
                          <a:spcPts val="0"/>
                        </a:spcBef>
                        <a:spcAft>
                          <a:spcPts val="1000"/>
                        </a:spcAft>
                        <a:tabLst>
                          <a:tab pos="171450" algn="l"/>
                        </a:tabLst>
                      </a:pPr>
                      <a:r>
                        <a:rPr lang="en-US" sz="2400"/>
                        <a:t>Contribution </a:t>
                      </a:r>
                      <a:endParaRPr lang="en-US" sz="2400">
                        <a:latin typeface="Calibri"/>
                        <a:ea typeface="Calibri"/>
                        <a:cs typeface="Times New Roman"/>
                      </a:endParaRPr>
                    </a:p>
                  </a:txBody>
                  <a:tcPr marL="71013" marR="71013" marT="35506" marB="35506"/>
                </a:tc>
                <a:tc>
                  <a:txBody>
                    <a:bodyPr/>
                    <a:lstStyle/>
                    <a:p>
                      <a:pPr marL="0" marR="0" algn="l">
                        <a:lnSpc>
                          <a:spcPct val="115000"/>
                        </a:lnSpc>
                        <a:spcBef>
                          <a:spcPts val="0"/>
                        </a:spcBef>
                        <a:spcAft>
                          <a:spcPts val="1000"/>
                        </a:spcAft>
                        <a:tabLst>
                          <a:tab pos="171450" algn="l"/>
                        </a:tabLst>
                      </a:pPr>
                      <a:r>
                        <a:rPr lang="en-US" sz="2400" dirty="0"/>
                        <a:t>All Teachers</a:t>
                      </a:r>
                      <a:endParaRPr lang="en-US" sz="2400" dirty="0">
                        <a:latin typeface="Calibri"/>
                        <a:ea typeface="Calibri"/>
                        <a:cs typeface="Times New Roman"/>
                      </a:endParaRPr>
                    </a:p>
                  </a:txBody>
                  <a:tcPr marL="71013" marR="71013" marT="35506" marB="35506"/>
                </a:tc>
              </a:tr>
            </a:tbl>
          </a:graphicData>
        </a:graphic>
      </p:graphicFrame>
      <p:sp>
        <p:nvSpPr>
          <p:cNvPr id="3" name="Rectangle 2"/>
          <p:cNvSpPr/>
          <p:nvPr/>
        </p:nvSpPr>
        <p:spPr>
          <a:xfrm>
            <a:off x="1219200" y="228600"/>
            <a:ext cx="6934200" cy="646331"/>
          </a:xfrm>
          <a:prstGeom prst="rect">
            <a:avLst/>
          </a:prstGeom>
        </p:spPr>
        <p:txBody>
          <a:bodyPr wrap="square">
            <a:spAutoFit/>
          </a:bodyPr>
          <a:lstStyle/>
          <a:p>
            <a:r>
              <a:rPr lang="en-US" sz="3600" b="1" dirty="0" smtClean="0">
                <a:solidFill>
                  <a:srgbClr val="FF0000"/>
                </a:solidFill>
              </a:rPr>
              <a:t>THE MAKING OF   “THE HARVEST”</a:t>
            </a:r>
            <a:endParaRPr lang="en-US" sz="3600" dirty="0">
              <a:solidFill>
                <a:srgbClr val="FF0000"/>
              </a:solidFill>
            </a:endParaRPr>
          </a:p>
        </p:txBody>
      </p:sp>
    </p:spTree>
  </p:cSld>
  <p:clrMapOvr>
    <a:masterClrMapping/>
  </p:clrMapOvr>
  <p:transition spd="slow" advTm="2000">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magazine\Collages\IMG_4416.JPG"/>
          <p:cNvPicPr/>
          <p:nvPr/>
        </p:nvPicPr>
        <p:blipFill>
          <a:blip r:embed="rId2" cstate="print"/>
          <a:srcRect/>
          <a:stretch>
            <a:fillRect/>
          </a:stretch>
        </p:blipFill>
        <p:spPr bwMode="auto">
          <a:xfrm>
            <a:off x="762000" y="152400"/>
            <a:ext cx="7391400" cy="6553200"/>
          </a:xfrm>
          <a:prstGeom prst="rect">
            <a:avLst/>
          </a:prstGeom>
          <a:noFill/>
        </p:spPr>
      </p:pic>
    </p:spTree>
  </p:cSld>
  <p:clrMapOvr>
    <a:masterClrMapping/>
  </p:clrMapOvr>
  <p:transition spd="slow" advTm="2000">
    <p:circl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1097</TotalTime>
  <Words>1013</Words>
  <Application>Microsoft Office PowerPoint</Application>
  <PresentationFormat>On-screen Show (4:3)</PresentationFormat>
  <Paragraphs>151</Paragraphs>
  <Slides>34</Slides>
  <Notes>0</Notes>
  <HiddenSlides>0</HiddenSlides>
  <MMClips>2</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KIRAN</dc:creator>
  <cp:lastModifiedBy>Admin</cp:lastModifiedBy>
  <cp:revision>85</cp:revision>
  <dcterms:created xsi:type="dcterms:W3CDTF">2017-11-24T15:33:03Z</dcterms:created>
  <dcterms:modified xsi:type="dcterms:W3CDTF">2017-12-15T10:29:56Z</dcterms:modified>
</cp:coreProperties>
</file>